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0"/>
  </p:notesMasterIdLst>
  <p:sldIdLst>
    <p:sldId id="310" r:id="rId2"/>
    <p:sldId id="359" r:id="rId3"/>
    <p:sldId id="258" r:id="rId4"/>
    <p:sldId id="313" r:id="rId5"/>
    <p:sldId id="314" r:id="rId6"/>
    <p:sldId id="289" r:id="rId7"/>
    <p:sldId id="293" r:id="rId8"/>
    <p:sldId id="291" r:id="rId9"/>
    <p:sldId id="309" r:id="rId10"/>
    <p:sldId id="316" r:id="rId11"/>
    <p:sldId id="294" r:id="rId12"/>
    <p:sldId id="295" r:id="rId13"/>
    <p:sldId id="271" r:id="rId14"/>
    <p:sldId id="297" r:id="rId15"/>
    <p:sldId id="273" r:id="rId16"/>
    <p:sldId id="307" r:id="rId17"/>
    <p:sldId id="290" r:id="rId18"/>
    <p:sldId id="311" r:id="rId19"/>
    <p:sldId id="292" r:id="rId20"/>
    <p:sldId id="315" r:id="rId21"/>
    <p:sldId id="296" r:id="rId22"/>
    <p:sldId id="308" r:id="rId23"/>
    <p:sldId id="320" r:id="rId24"/>
    <p:sldId id="322" r:id="rId25"/>
    <p:sldId id="323" r:id="rId26"/>
    <p:sldId id="336" r:id="rId27"/>
    <p:sldId id="337" r:id="rId28"/>
    <p:sldId id="303" r:id="rId29"/>
    <p:sldId id="304" r:id="rId30"/>
    <p:sldId id="325" r:id="rId31"/>
    <p:sldId id="339" r:id="rId32"/>
    <p:sldId id="326" r:id="rId33"/>
    <p:sldId id="340" r:id="rId34"/>
    <p:sldId id="341" r:id="rId35"/>
    <p:sldId id="342" r:id="rId36"/>
    <p:sldId id="343" r:id="rId37"/>
    <p:sldId id="344" r:id="rId38"/>
    <p:sldId id="361" r:id="rId39"/>
    <p:sldId id="362" r:id="rId40"/>
    <p:sldId id="363" r:id="rId41"/>
    <p:sldId id="260" r:id="rId42"/>
    <p:sldId id="301" r:id="rId43"/>
    <p:sldId id="274" r:id="rId44"/>
    <p:sldId id="319" r:id="rId45"/>
    <p:sldId id="321" r:id="rId46"/>
    <p:sldId id="327" r:id="rId47"/>
    <p:sldId id="272" r:id="rId48"/>
    <p:sldId id="259" r:id="rId49"/>
    <p:sldId id="261" r:id="rId50"/>
    <p:sldId id="262" r:id="rId51"/>
    <p:sldId id="275" r:id="rId52"/>
    <p:sldId id="270" r:id="rId53"/>
    <p:sldId id="263" r:id="rId54"/>
    <p:sldId id="300" r:id="rId55"/>
    <p:sldId id="346" r:id="rId56"/>
    <p:sldId id="306" r:id="rId57"/>
    <p:sldId id="298" r:id="rId58"/>
    <p:sldId id="305" r:id="rId59"/>
    <p:sldId id="299" r:id="rId60"/>
    <p:sldId id="347" r:id="rId61"/>
    <p:sldId id="277" r:id="rId62"/>
    <p:sldId id="348" r:id="rId63"/>
    <p:sldId id="367" r:id="rId64"/>
    <p:sldId id="368" r:id="rId65"/>
    <p:sldId id="349" r:id="rId66"/>
    <p:sldId id="353" r:id="rId67"/>
    <p:sldId id="350" r:id="rId68"/>
    <p:sldId id="354" r:id="rId69"/>
    <p:sldId id="357" r:id="rId70"/>
    <p:sldId id="269" r:id="rId71"/>
    <p:sldId id="338" r:id="rId72"/>
    <p:sldId id="281" r:id="rId73"/>
    <p:sldId id="278" r:id="rId74"/>
    <p:sldId id="282" r:id="rId75"/>
    <p:sldId id="365" r:id="rId76"/>
    <p:sldId id="286" r:id="rId77"/>
    <p:sldId id="366" r:id="rId78"/>
    <p:sldId id="369" r:id="rId79"/>
    <p:sldId id="360" r:id="rId80"/>
    <p:sldId id="358" r:id="rId81"/>
    <p:sldId id="317" r:id="rId82"/>
    <p:sldId id="328" r:id="rId83"/>
    <p:sldId id="329" r:id="rId84"/>
    <p:sldId id="331" r:id="rId85"/>
    <p:sldId id="334" r:id="rId86"/>
    <p:sldId id="330" r:id="rId87"/>
    <p:sldId id="364" r:id="rId88"/>
    <p:sldId id="256"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120" d="100"/>
          <a:sy n="120" d="100"/>
        </p:scale>
        <p:origin x="4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92156-C6C3-4CDC-8670-7B36C2908960}" type="datetimeFigureOut">
              <a:rPr lang="en-US" smtClean="0"/>
              <a:t>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6022D-49FC-44F9-9E23-472B1F242C71}" type="slidenum">
              <a:rPr lang="en-US" smtClean="0"/>
              <a:t>‹#›</a:t>
            </a:fld>
            <a:endParaRPr lang="en-US"/>
          </a:p>
        </p:txBody>
      </p:sp>
    </p:spTree>
    <p:extLst>
      <p:ext uri="{BB962C8B-B14F-4D97-AF65-F5344CB8AC3E}">
        <p14:creationId xmlns:p14="http://schemas.microsoft.com/office/powerpoint/2010/main" val="321307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2618B7-ED8A-4A91-AB72-C82C10D7E1CA}" type="datetimeFigureOut">
              <a:rPr lang="en-US" smtClean="0"/>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0BB77-A9A7-47CD-8C30-031894215E3B}" type="slidenum">
              <a:rPr lang="en-US" smtClean="0"/>
              <a:t>‹#›</a:t>
            </a:fld>
            <a:endParaRPr lang="en-US"/>
          </a:p>
        </p:txBody>
      </p:sp>
    </p:spTree>
    <p:extLst>
      <p:ext uri="{BB962C8B-B14F-4D97-AF65-F5344CB8AC3E}">
        <p14:creationId xmlns:p14="http://schemas.microsoft.com/office/powerpoint/2010/main" val="3413842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2618B7-ED8A-4A91-AB72-C82C10D7E1CA}" type="datetimeFigureOut">
              <a:rPr lang="en-US" smtClean="0"/>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0BB77-A9A7-47CD-8C30-031894215E3B}" type="slidenum">
              <a:rPr lang="en-US" smtClean="0"/>
              <a:t>‹#›</a:t>
            </a:fld>
            <a:endParaRPr lang="en-US"/>
          </a:p>
        </p:txBody>
      </p:sp>
    </p:spTree>
    <p:extLst>
      <p:ext uri="{BB962C8B-B14F-4D97-AF65-F5344CB8AC3E}">
        <p14:creationId xmlns:p14="http://schemas.microsoft.com/office/powerpoint/2010/main" val="1186293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2618B7-ED8A-4A91-AB72-C82C10D7E1CA}" type="datetimeFigureOut">
              <a:rPr lang="en-US" smtClean="0"/>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0BB77-A9A7-47CD-8C30-031894215E3B}" type="slidenum">
              <a:rPr lang="en-US" smtClean="0"/>
              <a:t>‹#›</a:t>
            </a:fld>
            <a:endParaRPr lang="en-US"/>
          </a:p>
        </p:txBody>
      </p:sp>
    </p:spTree>
    <p:extLst>
      <p:ext uri="{BB962C8B-B14F-4D97-AF65-F5344CB8AC3E}">
        <p14:creationId xmlns:p14="http://schemas.microsoft.com/office/powerpoint/2010/main" val="2966906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2618B7-ED8A-4A91-AB72-C82C10D7E1CA}" type="datetimeFigureOut">
              <a:rPr lang="en-US" smtClean="0"/>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0BB77-A9A7-47CD-8C30-031894215E3B}" type="slidenum">
              <a:rPr lang="en-US" smtClean="0"/>
              <a:t>‹#›</a:t>
            </a:fld>
            <a:endParaRPr lang="en-US"/>
          </a:p>
        </p:txBody>
      </p:sp>
    </p:spTree>
    <p:extLst>
      <p:ext uri="{BB962C8B-B14F-4D97-AF65-F5344CB8AC3E}">
        <p14:creationId xmlns:p14="http://schemas.microsoft.com/office/powerpoint/2010/main" val="1035547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2618B7-ED8A-4A91-AB72-C82C10D7E1CA}" type="datetimeFigureOut">
              <a:rPr lang="en-US" smtClean="0"/>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0BB77-A9A7-47CD-8C30-031894215E3B}" type="slidenum">
              <a:rPr lang="en-US" smtClean="0"/>
              <a:t>‹#›</a:t>
            </a:fld>
            <a:endParaRPr lang="en-US"/>
          </a:p>
        </p:txBody>
      </p:sp>
    </p:spTree>
    <p:extLst>
      <p:ext uri="{BB962C8B-B14F-4D97-AF65-F5344CB8AC3E}">
        <p14:creationId xmlns:p14="http://schemas.microsoft.com/office/powerpoint/2010/main" val="291993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2618B7-ED8A-4A91-AB72-C82C10D7E1CA}" type="datetimeFigureOut">
              <a:rPr lang="en-US" smtClean="0"/>
              <a:t>1/17/25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00BB77-A9A7-47CD-8C30-031894215E3B}" type="slidenum">
              <a:rPr lang="en-US" smtClean="0"/>
              <a:t>‹#›</a:t>
            </a:fld>
            <a:endParaRPr lang="en-US"/>
          </a:p>
        </p:txBody>
      </p:sp>
    </p:spTree>
    <p:extLst>
      <p:ext uri="{BB962C8B-B14F-4D97-AF65-F5344CB8AC3E}">
        <p14:creationId xmlns:p14="http://schemas.microsoft.com/office/powerpoint/2010/main" val="2786021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2618B7-ED8A-4A91-AB72-C82C10D7E1CA}" type="datetimeFigureOut">
              <a:rPr lang="en-US" smtClean="0"/>
              <a:t>1/17/25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00BB77-A9A7-47CD-8C30-031894215E3B}" type="slidenum">
              <a:rPr lang="en-US" smtClean="0"/>
              <a:t>‹#›</a:t>
            </a:fld>
            <a:endParaRPr lang="en-US"/>
          </a:p>
        </p:txBody>
      </p:sp>
    </p:spTree>
    <p:extLst>
      <p:ext uri="{BB962C8B-B14F-4D97-AF65-F5344CB8AC3E}">
        <p14:creationId xmlns:p14="http://schemas.microsoft.com/office/powerpoint/2010/main" val="439828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2618B7-ED8A-4A91-AB72-C82C10D7E1CA}" type="datetimeFigureOut">
              <a:rPr lang="en-US" smtClean="0"/>
              <a:t>1/17/25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00BB77-A9A7-47CD-8C30-031894215E3B}" type="slidenum">
              <a:rPr lang="en-US" smtClean="0"/>
              <a:t>‹#›</a:t>
            </a:fld>
            <a:endParaRPr lang="en-US"/>
          </a:p>
        </p:txBody>
      </p:sp>
    </p:spTree>
    <p:extLst>
      <p:ext uri="{BB962C8B-B14F-4D97-AF65-F5344CB8AC3E}">
        <p14:creationId xmlns:p14="http://schemas.microsoft.com/office/powerpoint/2010/main" val="1991683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2618B7-ED8A-4A91-AB72-C82C10D7E1CA}" type="datetimeFigureOut">
              <a:rPr lang="en-US" smtClean="0"/>
              <a:t>1/17/25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00BB77-A9A7-47CD-8C30-031894215E3B}" type="slidenum">
              <a:rPr lang="en-US" smtClean="0"/>
              <a:t>‹#›</a:t>
            </a:fld>
            <a:endParaRPr lang="en-US"/>
          </a:p>
        </p:txBody>
      </p:sp>
    </p:spTree>
    <p:extLst>
      <p:ext uri="{BB962C8B-B14F-4D97-AF65-F5344CB8AC3E}">
        <p14:creationId xmlns:p14="http://schemas.microsoft.com/office/powerpoint/2010/main" val="205140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2618B7-ED8A-4A91-AB72-C82C10D7E1CA}" type="datetimeFigureOut">
              <a:rPr lang="en-US" smtClean="0"/>
              <a:t>1/17/25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00BB77-A9A7-47CD-8C30-031894215E3B}" type="slidenum">
              <a:rPr lang="en-US" smtClean="0"/>
              <a:t>‹#›</a:t>
            </a:fld>
            <a:endParaRPr lang="en-US"/>
          </a:p>
        </p:txBody>
      </p:sp>
    </p:spTree>
    <p:extLst>
      <p:ext uri="{BB962C8B-B14F-4D97-AF65-F5344CB8AC3E}">
        <p14:creationId xmlns:p14="http://schemas.microsoft.com/office/powerpoint/2010/main" val="3425677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2618B7-ED8A-4A91-AB72-C82C10D7E1CA}" type="datetimeFigureOut">
              <a:rPr lang="en-US" smtClean="0"/>
              <a:t>1/17/25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00BB77-A9A7-47CD-8C30-031894215E3B}" type="slidenum">
              <a:rPr lang="en-US" smtClean="0"/>
              <a:t>‹#›</a:t>
            </a:fld>
            <a:endParaRPr lang="en-US"/>
          </a:p>
        </p:txBody>
      </p:sp>
    </p:spTree>
    <p:extLst>
      <p:ext uri="{BB962C8B-B14F-4D97-AF65-F5344CB8AC3E}">
        <p14:creationId xmlns:p14="http://schemas.microsoft.com/office/powerpoint/2010/main" val="4238770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618B7-ED8A-4A91-AB72-C82C10D7E1CA}" type="datetimeFigureOut">
              <a:rPr lang="en-US" smtClean="0"/>
              <a:t>1/17/25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0BB77-A9A7-47CD-8C30-031894215E3B}" type="slidenum">
              <a:rPr lang="en-US" smtClean="0"/>
              <a:t>‹#›</a:t>
            </a:fld>
            <a:endParaRPr lang="en-US"/>
          </a:p>
        </p:txBody>
      </p:sp>
    </p:spTree>
    <p:extLst>
      <p:ext uri="{BB962C8B-B14F-4D97-AF65-F5344CB8AC3E}">
        <p14:creationId xmlns:p14="http://schemas.microsoft.com/office/powerpoint/2010/main" val="11135131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scientificamerican.com/author/jen-christiansen/"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usgs.gov/centers/florence-bascom-geoscience-center" TargetMode="External"/><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library.unr.edu/places/delamare/research-data-services" TargetMode="External"/><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hyperlink" Target="https://www.businessinsider.com/the-27-worst-charts-of-all-time-2013-6" TargetMode="External"/><Relationship Id="rId3" Type="http://schemas.openxmlformats.org/officeDocument/2006/relationships/hyperlink" Target="https://www.youtube.com/watch?v=jt-VdyFzjj0&amp;ab_channel=NetworkoftheNationalLibraryofMedicine%5BNNLM%5D" TargetMode="External"/><Relationship Id="rId7" Type="http://schemas.openxmlformats.org/officeDocument/2006/relationships/hyperlink" Target="https://www.oldstreetsolutions.com/good-and-bad-data-visualization" TargetMode="External"/><Relationship Id="rId2" Type="http://schemas.openxmlformats.org/officeDocument/2006/relationships/hyperlink" Target="https://scds.github.io/ds-bytes/ScienceCommunication.html" TargetMode="External"/><Relationship Id="rId1" Type="http://schemas.openxmlformats.org/officeDocument/2006/relationships/slideLayout" Target="../slideLayouts/slideLayout1.xml"/><Relationship Id="rId6" Type="http://schemas.openxmlformats.org/officeDocument/2006/relationships/hyperlink" Target="https://medium.economist.com/mistakes-weve-drawn-a-few-8cdd8a42d368" TargetMode="External"/><Relationship Id="rId11" Type="http://schemas.openxmlformats.org/officeDocument/2006/relationships/hyperlink" Target="https://www.biostat.wisc.edu/~kbroman/topten_worstgraphs/" TargetMode="External"/><Relationship Id="rId5" Type="http://schemas.openxmlformats.org/officeDocument/2006/relationships/hyperlink" Target="https://www.toptal.com/designers/gui/principles-of-design-infographic#:~:text=There%20are%20twelve%20basic%20principles,that%20make%20sense%20to%20users" TargetMode="External"/><Relationship Id="rId10" Type="http://schemas.openxmlformats.org/officeDocument/2006/relationships/hyperlink" Target="https://www.datapine.com/blog/misleading-data-visualization-examples/" TargetMode="External"/><Relationship Id="rId4" Type="http://schemas.openxmlformats.org/officeDocument/2006/relationships/hyperlink" Target="https://library.ucsd.edu/about/contact-us/librarians-and-subject-specialists/stephanie-labou.html" TargetMode="External"/><Relationship Id="rId9" Type="http://schemas.openxmlformats.org/officeDocument/2006/relationships/hyperlink" Target="https://online.hbs.edu/blog/post/bad-data-visualiz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E2D6-3F7B-4654-B05B-1564D760162F}"/>
              </a:ext>
            </a:extLst>
          </p:cNvPr>
          <p:cNvSpPr>
            <a:spLocks noGrp="1"/>
          </p:cNvSpPr>
          <p:nvPr>
            <p:ph type="ctrTitle"/>
          </p:nvPr>
        </p:nvSpPr>
        <p:spPr/>
        <p:txBody>
          <a:bodyPr/>
          <a:lstStyle/>
          <a:p>
            <a:r>
              <a:rPr lang="en-US" dirty="0"/>
              <a:t>Effective data visualizations</a:t>
            </a:r>
          </a:p>
        </p:txBody>
      </p:sp>
      <p:sp>
        <p:nvSpPr>
          <p:cNvPr id="3" name="Subtitle 2">
            <a:extLst>
              <a:ext uri="{FF2B5EF4-FFF2-40B4-BE49-F238E27FC236}">
                <a16:creationId xmlns:a16="http://schemas.microsoft.com/office/drawing/2014/main" id="{5BC24F9C-38D9-446A-B6F8-7BA466F7217C}"/>
              </a:ext>
            </a:extLst>
          </p:cNvPr>
          <p:cNvSpPr>
            <a:spLocks noGrp="1"/>
          </p:cNvSpPr>
          <p:nvPr>
            <p:ph type="subTitle" idx="1"/>
          </p:nvPr>
        </p:nvSpPr>
        <p:spPr>
          <a:xfrm>
            <a:off x="1465277" y="3509963"/>
            <a:ext cx="9144000" cy="2714668"/>
          </a:xfrm>
        </p:spPr>
        <p:txBody>
          <a:bodyPr>
            <a:normAutofit/>
          </a:bodyPr>
          <a:lstStyle/>
          <a:p>
            <a:r>
              <a:rPr lang="en-US" dirty="0"/>
              <a:t>Dr. Carlos Ramirez</a:t>
            </a:r>
          </a:p>
          <a:p>
            <a:endParaRPr lang="en-US" dirty="0"/>
          </a:p>
          <a:p>
            <a:endParaRPr lang="en-US" dirty="0"/>
          </a:p>
          <a:p>
            <a:r>
              <a:rPr lang="en-US" dirty="0"/>
              <a:t>University Libraries</a:t>
            </a:r>
          </a:p>
          <a:p>
            <a:r>
              <a:rPr lang="en-US" dirty="0"/>
              <a:t>Research Data Services</a:t>
            </a:r>
          </a:p>
          <a:p>
            <a:endParaRPr lang="en-US" dirty="0"/>
          </a:p>
        </p:txBody>
      </p:sp>
    </p:spTree>
    <p:extLst>
      <p:ext uri="{BB962C8B-B14F-4D97-AF65-F5344CB8AC3E}">
        <p14:creationId xmlns:p14="http://schemas.microsoft.com/office/powerpoint/2010/main" val="3211212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81B72-B53E-452B-BBD9-99FBF87E1F2C}"/>
              </a:ext>
            </a:extLst>
          </p:cNvPr>
          <p:cNvSpPr>
            <a:spLocks noGrp="1"/>
          </p:cNvSpPr>
          <p:nvPr>
            <p:ph type="title"/>
          </p:nvPr>
        </p:nvSpPr>
        <p:spPr>
          <a:xfrm>
            <a:off x="930479" y="2563041"/>
            <a:ext cx="10515600" cy="1325563"/>
          </a:xfrm>
        </p:spPr>
        <p:txBody>
          <a:bodyPr/>
          <a:lstStyle/>
          <a:p>
            <a:r>
              <a:rPr lang="en-US" dirty="0"/>
              <a:t>What happens with bad visualizations?</a:t>
            </a:r>
          </a:p>
        </p:txBody>
      </p:sp>
    </p:spTree>
    <p:extLst>
      <p:ext uri="{BB962C8B-B14F-4D97-AF65-F5344CB8AC3E}">
        <p14:creationId xmlns:p14="http://schemas.microsoft.com/office/powerpoint/2010/main" val="407295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064-8250-443F-A227-9723E1582884}"/>
              </a:ext>
            </a:extLst>
          </p:cNvPr>
          <p:cNvSpPr>
            <a:spLocks noGrp="1"/>
          </p:cNvSpPr>
          <p:nvPr>
            <p:ph type="title"/>
          </p:nvPr>
        </p:nvSpPr>
        <p:spPr/>
        <p:txBody>
          <a:bodyPr/>
          <a:lstStyle/>
          <a:p>
            <a:r>
              <a:rPr lang="en-US" dirty="0"/>
              <a:t>Poor viz design makes information lie</a:t>
            </a:r>
          </a:p>
        </p:txBody>
      </p:sp>
      <p:pic>
        <p:nvPicPr>
          <p:cNvPr id="6" name="Content Placeholder 5">
            <a:extLst>
              <a:ext uri="{FF2B5EF4-FFF2-40B4-BE49-F238E27FC236}">
                <a16:creationId xmlns:a16="http://schemas.microsoft.com/office/drawing/2014/main" id="{497B281D-85D4-468E-A901-592D5A0DC6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5324" t="26100" r="1167" b="10665"/>
          <a:stretch/>
        </p:blipFill>
        <p:spPr>
          <a:xfrm>
            <a:off x="3327282" y="1599516"/>
            <a:ext cx="5892918" cy="4893359"/>
          </a:xfrm>
        </p:spPr>
      </p:pic>
    </p:spTree>
    <p:extLst>
      <p:ext uri="{BB962C8B-B14F-4D97-AF65-F5344CB8AC3E}">
        <p14:creationId xmlns:p14="http://schemas.microsoft.com/office/powerpoint/2010/main" val="534459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E785-FC6A-47EE-BDFD-126210CC8EC8}"/>
              </a:ext>
            </a:extLst>
          </p:cNvPr>
          <p:cNvSpPr>
            <a:spLocks noGrp="1"/>
          </p:cNvSpPr>
          <p:nvPr>
            <p:ph type="title"/>
          </p:nvPr>
        </p:nvSpPr>
        <p:spPr/>
        <p:txBody>
          <a:bodyPr/>
          <a:lstStyle/>
          <a:p>
            <a:r>
              <a:rPr lang="en-US" dirty="0"/>
              <a:t>Poor viz design makes information invisible</a:t>
            </a:r>
          </a:p>
        </p:txBody>
      </p:sp>
      <p:pic>
        <p:nvPicPr>
          <p:cNvPr id="18434" name="Picture 2" descr="Population growth from 2000 to 2010 versus population size in 2000, for all 50 U.S. states and the Discrict of Columbia. Every state is marked in a different color. Because there are so many states, it is very difficult to match the colors in the legend to the dots in the scatter plot. Data source: U.S. Census Bureau">
            <a:extLst>
              <a:ext uri="{FF2B5EF4-FFF2-40B4-BE49-F238E27FC236}">
                <a16:creationId xmlns:a16="http://schemas.microsoft.com/office/drawing/2014/main" id="{16A29377-BF5F-49DA-8494-4A6C4E984D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6" r="4831"/>
          <a:stretch/>
        </p:blipFill>
        <p:spPr bwMode="auto">
          <a:xfrm>
            <a:off x="3231917" y="1367406"/>
            <a:ext cx="4267840" cy="542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517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46C8-3461-4CA8-84CE-E8EE8A81AE0F}"/>
              </a:ext>
            </a:extLst>
          </p:cNvPr>
          <p:cNvSpPr>
            <a:spLocks noGrp="1"/>
          </p:cNvSpPr>
          <p:nvPr>
            <p:ph type="title"/>
          </p:nvPr>
        </p:nvSpPr>
        <p:spPr>
          <a:xfrm>
            <a:off x="838199" y="365125"/>
            <a:ext cx="10839275" cy="1325563"/>
          </a:xfrm>
        </p:spPr>
        <p:txBody>
          <a:bodyPr/>
          <a:lstStyle/>
          <a:p>
            <a:r>
              <a:rPr lang="en-US" dirty="0"/>
              <a:t>Poor viz design leads to misleading information</a:t>
            </a:r>
          </a:p>
        </p:txBody>
      </p:sp>
      <p:sp>
        <p:nvSpPr>
          <p:cNvPr id="3" name="Content Placeholder 2">
            <a:extLst>
              <a:ext uri="{FF2B5EF4-FFF2-40B4-BE49-F238E27FC236}">
                <a16:creationId xmlns:a16="http://schemas.microsoft.com/office/drawing/2014/main" id="{1B6BCF38-D466-4E1C-AC57-A14EB35A00C9}"/>
              </a:ext>
            </a:extLst>
          </p:cNvPr>
          <p:cNvSpPr>
            <a:spLocks noGrp="1"/>
          </p:cNvSpPr>
          <p:nvPr>
            <p:ph idx="1"/>
          </p:nvPr>
        </p:nvSpPr>
        <p:spPr/>
        <p:txBody>
          <a:bodyPr/>
          <a:lstStyle/>
          <a:p>
            <a:endParaRPr lang="en-US" dirty="0"/>
          </a:p>
        </p:txBody>
      </p:sp>
      <p:pic>
        <p:nvPicPr>
          <p:cNvPr id="12290" name="Picture 2" descr="Bad Heat Map">
            <a:extLst>
              <a:ext uri="{FF2B5EF4-FFF2-40B4-BE49-F238E27FC236}">
                <a16:creationId xmlns:a16="http://schemas.microsoft.com/office/drawing/2014/main" id="{CB838C1B-2147-4B27-BD4A-D6A46C35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612" y="2212174"/>
            <a:ext cx="9299454" cy="428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230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E785-FC6A-47EE-BDFD-126210CC8EC8}"/>
              </a:ext>
            </a:extLst>
          </p:cNvPr>
          <p:cNvSpPr>
            <a:spLocks noGrp="1"/>
          </p:cNvSpPr>
          <p:nvPr>
            <p:ph type="title"/>
          </p:nvPr>
        </p:nvSpPr>
        <p:spPr/>
        <p:txBody>
          <a:bodyPr/>
          <a:lstStyle/>
          <a:p>
            <a:r>
              <a:rPr lang="en-US" dirty="0"/>
              <a:t>Poor viz design makes information confusing</a:t>
            </a:r>
          </a:p>
        </p:txBody>
      </p:sp>
      <p:pic>
        <p:nvPicPr>
          <p:cNvPr id="11266" name="Picture 2" descr="https://www.ft.com/__origami/service/image/v2/images/raw/https%3A%2F%2Fd1e00ek4ebabms.cloudfront.net%2Fproduction%2Faf7904d1-f439-40fd-a522-4c3ec9ea0f57.png?fit=scale-down&amp;source=next&amp;width=700">
            <a:extLst>
              <a:ext uri="{FF2B5EF4-FFF2-40B4-BE49-F238E27FC236}">
                <a16:creationId xmlns:a16="http://schemas.microsoft.com/office/drawing/2014/main" id="{231923AA-1ADD-4C0D-95C0-8BEB9385F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628" y="1573956"/>
            <a:ext cx="7916096"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304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5C52-BD51-4453-BDC5-6705B7F2CBE2}"/>
              </a:ext>
            </a:extLst>
          </p:cNvPr>
          <p:cNvSpPr>
            <a:spLocks noGrp="1"/>
          </p:cNvSpPr>
          <p:nvPr>
            <p:ph type="title"/>
          </p:nvPr>
        </p:nvSpPr>
        <p:spPr/>
        <p:txBody>
          <a:bodyPr/>
          <a:lstStyle/>
          <a:p>
            <a:r>
              <a:rPr lang="en-US" dirty="0"/>
              <a:t>Poor viz design makes us loose credibility </a:t>
            </a:r>
          </a:p>
        </p:txBody>
      </p:sp>
      <p:pic>
        <p:nvPicPr>
          <p:cNvPr id="14338" name="Picture 2" descr="Another stupid pie chart">
            <a:extLst>
              <a:ext uri="{FF2B5EF4-FFF2-40B4-BE49-F238E27FC236}">
                <a16:creationId xmlns:a16="http://schemas.microsoft.com/office/drawing/2014/main" id="{6215ED31-22FB-4C57-B504-63D13FD8E8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39" t="8337" r="9267" b="3274"/>
          <a:stretch/>
        </p:blipFill>
        <p:spPr bwMode="auto">
          <a:xfrm>
            <a:off x="2438399" y="1346199"/>
            <a:ext cx="7239001" cy="543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096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5CAA-2449-414C-8A05-28CE81CB766E}"/>
              </a:ext>
            </a:extLst>
          </p:cNvPr>
          <p:cNvSpPr>
            <a:spLocks noGrp="1"/>
          </p:cNvSpPr>
          <p:nvPr>
            <p:ph type="title"/>
          </p:nvPr>
        </p:nvSpPr>
        <p:spPr>
          <a:xfrm>
            <a:off x="913701" y="365125"/>
            <a:ext cx="10515600" cy="1325563"/>
          </a:xfrm>
        </p:spPr>
        <p:txBody>
          <a:bodyPr/>
          <a:lstStyle/>
          <a:p>
            <a:r>
              <a:rPr lang="en-US" dirty="0"/>
              <a:t>Best practices for Data Viz – Design principles </a:t>
            </a:r>
          </a:p>
        </p:txBody>
      </p:sp>
      <p:sp>
        <p:nvSpPr>
          <p:cNvPr id="4" name="TextBox 3">
            <a:extLst>
              <a:ext uri="{FF2B5EF4-FFF2-40B4-BE49-F238E27FC236}">
                <a16:creationId xmlns:a16="http://schemas.microsoft.com/office/drawing/2014/main" id="{58AC5C71-74C6-4184-A11C-0E7338FAC359}"/>
              </a:ext>
            </a:extLst>
          </p:cNvPr>
          <p:cNvSpPr txBox="1"/>
          <p:nvPr/>
        </p:nvSpPr>
        <p:spPr>
          <a:xfrm>
            <a:off x="7510593" y="3059668"/>
            <a:ext cx="813733" cy="369332"/>
          </a:xfrm>
          <a:prstGeom prst="rect">
            <a:avLst/>
          </a:prstGeom>
          <a:noFill/>
        </p:spPr>
        <p:txBody>
          <a:bodyPr wrap="square" rtlCol="0">
            <a:spAutoFit/>
          </a:bodyPr>
          <a:lstStyle/>
          <a:p>
            <a:r>
              <a:rPr lang="en-US" dirty="0"/>
              <a:t>Adobe</a:t>
            </a:r>
          </a:p>
        </p:txBody>
      </p:sp>
      <p:pic>
        <p:nvPicPr>
          <p:cNvPr id="5" name="Picture 4">
            <a:extLst>
              <a:ext uri="{FF2B5EF4-FFF2-40B4-BE49-F238E27FC236}">
                <a16:creationId xmlns:a16="http://schemas.microsoft.com/office/drawing/2014/main" id="{080553D4-60B3-4E56-BCFD-47CCF0912C6E}"/>
              </a:ext>
            </a:extLst>
          </p:cNvPr>
          <p:cNvPicPr>
            <a:picLocks noChangeAspect="1"/>
          </p:cNvPicPr>
          <p:nvPr/>
        </p:nvPicPr>
        <p:blipFill>
          <a:blip r:embed="rId2"/>
          <a:stretch>
            <a:fillRect/>
          </a:stretch>
        </p:blipFill>
        <p:spPr>
          <a:xfrm>
            <a:off x="290083" y="1718374"/>
            <a:ext cx="11353836" cy="5090485"/>
          </a:xfrm>
          <a:prstGeom prst="rect">
            <a:avLst/>
          </a:prstGeom>
        </p:spPr>
      </p:pic>
    </p:spTree>
    <p:extLst>
      <p:ext uri="{BB962C8B-B14F-4D97-AF65-F5344CB8AC3E}">
        <p14:creationId xmlns:p14="http://schemas.microsoft.com/office/powerpoint/2010/main" val="338325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B9F1-CEA0-48FD-9FA1-1BFEF28F9AF2}"/>
              </a:ext>
            </a:extLst>
          </p:cNvPr>
          <p:cNvSpPr>
            <a:spLocks noGrp="1"/>
          </p:cNvSpPr>
          <p:nvPr>
            <p:ph type="title"/>
          </p:nvPr>
        </p:nvSpPr>
        <p:spPr/>
        <p:txBody>
          <a:bodyPr/>
          <a:lstStyle/>
          <a:p>
            <a:r>
              <a:rPr lang="en-US" dirty="0"/>
              <a:t>Information graphics</a:t>
            </a:r>
          </a:p>
        </p:txBody>
      </p:sp>
      <p:pic>
        <p:nvPicPr>
          <p:cNvPr id="8194" name="Picture 2" descr="https://static.scientificamerican.com/blogs/assets/Image/saw090618SA_Visual044.jpg">
            <a:extLst>
              <a:ext uri="{FF2B5EF4-FFF2-40B4-BE49-F238E27FC236}">
                <a16:creationId xmlns:a16="http://schemas.microsoft.com/office/drawing/2014/main" id="{33215E39-C5D0-4FEA-8EFD-545E520B0B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9424" y="1403545"/>
            <a:ext cx="9036815" cy="50851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95CAEE-2A30-488C-9674-BF101B8002FE}"/>
              </a:ext>
            </a:extLst>
          </p:cNvPr>
          <p:cNvSpPr/>
          <p:nvPr/>
        </p:nvSpPr>
        <p:spPr>
          <a:xfrm>
            <a:off x="10382850" y="6488668"/>
            <a:ext cx="1809150" cy="369332"/>
          </a:xfrm>
          <a:prstGeom prst="rect">
            <a:avLst/>
          </a:prstGeom>
        </p:spPr>
        <p:txBody>
          <a:bodyPr wrap="none">
            <a:spAutoFit/>
          </a:bodyPr>
          <a:lstStyle/>
          <a:p>
            <a:r>
              <a:rPr lang="en-US" dirty="0">
                <a:solidFill>
                  <a:srgbClr val="656565"/>
                </a:solidFill>
                <a:latin typeface="Benton"/>
              </a:rPr>
              <a:t> </a:t>
            </a:r>
            <a:r>
              <a:rPr lang="en-US" dirty="0">
                <a:solidFill>
                  <a:srgbClr val="656565"/>
                </a:solidFill>
                <a:latin typeface="Benton"/>
                <a:hlinkClick r:id="rId3"/>
              </a:rPr>
              <a:t>Jen Christiansen</a:t>
            </a:r>
            <a:r>
              <a:rPr lang="en-US" dirty="0">
                <a:solidFill>
                  <a:srgbClr val="656565"/>
                </a:solidFill>
                <a:latin typeface="Benton"/>
              </a:rPr>
              <a:t> </a:t>
            </a:r>
            <a:endParaRPr lang="en-US" dirty="0"/>
          </a:p>
        </p:txBody>
      </p:sp>
      <p:sp>
        <p:nvSpPr>
          <p:cNvPr id="3" name="Rectangle 2">
            <a:extLst>
              <a:ext uri="{FF2B5EF4-FFF2-40B4-BE49-F238E27FC236}">
                <a16:creationId xmlns:a16="http://schemas.microsoft.com/office/drawing/2014/main" id="{8BDFEAAD-D82A-45CA-812D-FC6BF2415C45}"/>
              </a:ext>
            </a:extLst>
          </p:cNvPr>
          <p:cNvSpPr/>
          <p:nvPr/>
        </p:nvSpPr>
        <p:spPr>
          <a:xfrm>
            <a:off x="5595457" y="4228051"/>
            <a:ext cx="4018326" cy="10066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11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289A-B988-4BDD-82EA-1682DA66B1EE}"/>
              </a:ext>
            </a:extLst>
          </p:cNvPr>
          <p:cNvSpPr>
            <a:spLocks noGrp="1"/>
          </p:cNvSpPr>
          <p:nvPr>
            <p:ph type="title"/>
          </p:nvPr>
        </p:nvSpPr>
        <p:spPr>
          <a:xfrm>
            <a:off x="82564" y="76808"/>
            <a:ext cx="6159916" cy="1325563"/>
          </a:xfrm>
        </p:spPr>
        <p:txBody>
          <a:bodyPr>
            <a:normAutofit/>
          </a:bodyPr>
          <a:lstStyle/>
          <a:p>
            <a:r>
              <a:rPr lang="en-US" dirty="0"/>
              <a:t>Directory of visualizations</a:t>
            </a:r>
          </a:p>
        </p:txBody>
      </p:sp>
      <p:pic>
        <p:nvPicPr>
          <p:cNvPr id="6" name="Content Placeholder 5">
            <a:extLst>
              <a:ext uri="{FF2B5EF4-FFF2-40B4-BE49-F238E27FC236}">
                <a16:creationId xmlns:a16="http://schemas.microsoft.com/office/drawing/2014/main" id="{A6DBA53A-F4B6-41B9-9440-816568025D0E}"/>
              </a:ext>
            </a:extLst>
          </p:cNvPr>
          <p:cNvPicPr>
            <a:picLocks noGrp="1" noChangeAspect="1"/>
          </p:cNvPicPr>
          <p:nvPr>
            <p:ph idx="1"/>
          </p:nvPr>
        </p:nvPicPr>
        <p:blipFill rotWithShape="1">
          <a:blip r:embed="rId2"/>
          <a:srcRect r="27246"/>
          <a:stretch/>
        </p:blipFill>
        <p:spPr>
          <a:xfrm>
            <a:off x="82564" y="1662784"/>
            <a:ext cx="2887551" cy="1983025"/>
          </a:xfrm>
          <a:prstGeom prst="rect">
            <a:avLst/>
          </a:prstGeom>
        </p:spPr>
      </p:pic>
      <p:pic>
        <p:nvPicPr>
          <p:cNvPr id="4" name="Picture 3">
            <a:extLst>
              <a:ext uri="{FF2B5EF4-FFF2-40B4-BE49-F238E27FC236}">
                <a16:creationId xmlns:a16="http://schemas.microsoft.com/office/drawing/2014/main" id="{6768952C-6BC7-4E0C-9AA9-A306A9B2C057}"/>
              </a:ext>
            </a:extLst>
          </p:cNvPr>
          <p:cNvPicPr>
            <a:picLocks noChangeAspect="1"/>
          </p:cNvPicPr>
          <p:nvPr/>
        </p:nvPicPr>
        <p:blipFill>
          <a:blip r:embed="rId3"/>
          <a:stretch>
            <a:fillRect/>
          </a:stretch>
        </p:blipFill>
        <p:spPr>
          <a:xfrm>
            <a:off x="82564" y="5600932"/>
            <a:ext cx="4731391" cy="1180260"/>
          </a:xfrm>
          <a:prstGeom prst="rect">
            <a:avLst/>
          </a:prstGeom>
        </p:spPr>
      </p:pic>
      <p:grpSp>
        <p:nvGrpSpPr>
          <p:cNvPr id="9" name="Group 8">
            <a:extLst>
              <a:ext uri="{FF2B5EF4-FFF2-40B4-BE49-F238E27FC236}">
                <a16:creationId xmlns:a16="http://schemas.microsoft.com/office/drawing/2014/main" id="{10DA5009-198F-4008-B9A7-CE3EDC6FA911}"/>
              </a:ext>
            </a:extLst>
          </p:cNvPr>
          <p:cNvGrpSpPr/>
          <p:nvPr/>
        </p:nvGrpSpPr>
        <p:grpSpPr>
          <a:xfrm>
            <a:off x="6242480" y="536884"/>
            <a:ext cx="4171317" cy="3211475"/>
            <a:chOff x="4528066" y="217525"/>
            <a:chExt cx="3814658" cy="2920391"/>
          </a:xfrm>
        </p:grpSpPr>
        <p:pic>
          <p:nvPicPr>
            <p:cNvPr id="26626" name="Picture 2" descr="https://clauswilke.com/dataviz/directory_of_visualizations_files/figure-html/single-distributions-1.png">
              <a:extLst>
                <a:ext uri="{FF2B5EF4-FFF2-40B4-BE49-F238E27FC236}">
                  <a16:creationId xmlns:a16="http://schemas.microsoft.com/office/drawing/2014/main" id="{8AFEF833-E98C-4C01-9479-77863496B7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8066" y="217525"/>
              <a:ext cx="3806630" cy="949675"/>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https://clauswilke.com/dataviz/directory_of_visualizations_files/figure-html/multiple-distributions-1.png">
              <a:extLst>
                <a:ext uri="{FF2B5EF4-FFF2-40B4-BE49-F238E27FC236}">
                  <a16:creationId xmlns:a16="http://schemas.microsoft.com/office/drawing/2014/main" id="{9CF752D0-9F4F-42E7-B1AF-272B8B543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066" y="1232077"/>
              <a:ext cx="3814658" cy="1905839"/>
            </a:xfrm>
            <a:prstGeom prst="rect">
              <a:avLst/>
            </a:prstGeom>
            <a:noFill/>
            <a:extLst>
              <a:ext uri="{909E8E84-426E-40DD-AFC4-6F175D3DCCD1}">
                <a14:hiddenFill xmlns:a14="http://schemas.microsoft.com/office/drawing/2010/main">
                  <a:solidFill>
                    <a:srgbClr val="FFFFFF"/>
                  </a:solidFill>
                </a14:hiddenFill>
              </a:ext>
            </a:extLst>
          </p:spPr>
        </p:pic>
      </p:grpSp>
      <p:pic>
        <p:nvPicPr>
          <p:cNvPr id="26630" name="Picture 6" descr="https://clauswilke.com/dataviz/directory_of_visualizations_files/figure-html/proportions-1.png">
            <a:extLst>
              <a:ext uri="{FF2B5EF4-FFF2-40B4-BE49-F238E27FC236}">
                <a16:creationId xmlns:a16="http://schemas.microsoft.com/office/drawing/2014/main" id="{F2B4C4B2-84B5-45C0-9972-A6063C99F6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9192" y="5602237"/>
            <a:ext cx="4512069" cy="112566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B68AD7E-DE85-4327-881B-DC7ADC6CAAFF}"/>
              </a:ext>
            </a:extLst>
          </p:cNvPr>
          <p:cNvGrpSpPr/>
          <p:nvPr/>
        </p:nvGrpSpPr>
        <p:grpSpPr>
          <a:xfrm>
            <a:off x="6242480" y="3737557"/>
            <a:ext cx="4257157" cy="1916225"/>
            <a:chOff x="7252030" y="2828653"/>
            <a:chExt cx="5715700" cy="2817244"/>
          </a:xfrm>
        </p:grpSpPr>
        <p:pic>
          <p:nvPicPr>
            <p:cNvPr id="26634" name="Picture 10" descr="https://clauswilke.com/dataviz/directory_of_visualizations_files/figure-html/basic-scatter-1.png">
              <a:extLst>
                <a:ext uri="{FF2B5EF4-FFF2-40B4-BE49-F238E27FC236}">
                  <a16:creationId xmlns:a16="http://schemas.microsoft.com/office/drawing/2014/main" id="{AD294180-450A-4280-B5AB-4E6583CB18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2031" y="2828653"/>
              <a:ext cx="5715699" cy="1425948"/>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https://clauswilke.com/dataviz/directory_of_visualizations_files/figure-html/xy-binning-1.png">
              <a:extLst>
                <a:ext uri="{FF2B5EF4-FFF2-40B4-BE49-F238E27FC236}">
                  <a16:creationId xmlns:a16="http://schemas.microsoft.com/office/drawing/2014/main" id="{4C9C9B94-0E78-4782-AE18-E0925270A3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2030" y="4219949"/>
              <a:ext cx="5715699" cy="1425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A2D1138-A0CF-44AF-A0B1-65714433A7F5}"/>
              </a:ext>
            </a:extLst>
          </p:cNvPr>
          <p:cNvGrpSpPr/>
          <p:nvPr/>
        </p:nvGrpSpPr>
        <p:grpSpPr>
          <a:xfrm>
            <a:off x="82564" y="3613119"/>
            <a:ext cx="4049271" cy="2049699"/>
            <a:chOff x="1472696" y="2857861"/>
            <a:chExt cx="5504333" cy="2631285"/>
          </a:xfrm>
        </p:grpSpPr>
        <p:pic>
          <p:nvPicPr>
            <p:cNvPr id="26638" name="Picture 14" descr="https://clauswilke.com/dataviz/directory_of_visualizations_files/figure-html/errorbars-1.png">
              <a:extLst>
                <a:ext uri="{FF2B5EF4-FFF2-40B4-BE49-F238E27FC236}">
                  <a16:creationId xmlns:a16="http://schemas.microsoft.com/office/drawing/2014/main" id="{41A0000F-2712-4758-A39A-EE5945B447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2696" y="2857861"/>
              <a:ext cx="5455640" cy="1361069"/>
            </a:xfrm>
            <a:prstGeom prst="rect">
              <a:avLst/>
            </a:prstGeom>
            <a:noFill/>
            <a:extLst>
              <a:ext uri="{909E8E84-426E-40DD-AFC4-6F175D3DCCD1}">
                <a14:hiddenFill xmlns:a14="http://schemas.microsoft.com/office/drawing/2010/main">
                  <a:solidFill>
                    <a:srgbClr val="FFFFFF"/>
                  </a:solidFill>
                </a14:hiddenFill>
              </a:ext>
            </a:extLst>
          </p:spPr>
        </p:pic>
        <p:pic>
          <p:nvPicPr>
            <p:cNvPr id="26642" name="Picture 18" descr="https://clauswilke.com/dataviz/directory_of_visualizations_files/figure-html/confidence-bands-1.png">
              <a:extLst>
                <a:ext uri="{FF2B5EF4-FFF2-40B4-BE49-F238E27FC236}">
                  <a16:creationId xmlns:a16="http://schemas.microsoft.com/office/drawing/2014/main" id="{51CB77DE-5D6D-401C-9430-2D7D73607C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2696" y="4115930"/>
              <a:ext cx="5504333" cy="1373216"/>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6BD8AB51-6941-4DDC-9354-9BF98EE8632B}"/>
              </a:ext>
            </a:extLst>
          </p:cNvPr>
          <p:cNvPicPr>
            <a:picLocks noChangeAspect="1"/>
          </p:cNvPicPr>
          <p:nvPr/>
        </p:nvPicPr>
        <p:blipFill rotWithShape="1">
          <a:blip r:embed="rId11"/>
          <a:srcRect r="24341"/>
          <a:stretch/>
        </p:blipFill>
        <p:spPr>
          <a:xfrm>
            <a:off x="82564" y="2615922"/>
            <a:ext cx="2970078" cy="979252"/>
          </a:xfrm>
          <a:prstGeom prst="rect">
            <a:avLst/>
          </a:prstGeom>
        </p:spPr>
      </p:pic>
      <p:sp>
        <p:nvSpPr>
          <p:cNvPr id="3" name="TextBox 2">
            <a:extLst>
              <a:ext uri="{FF2B5EF4-FFF2-40B4-BE49-F238E27FC236}">
                <a16:creationId xmlns:a16="http://schemas.microsoft.com/office/drawing/2014/main" id="{196A41F0-ACB4-4ABB-AD7E-5D07C7F26F99}"/>
              </a:ext>
            </a:extLst>
          </p:cNvPr>
          <p:cNvSpPr txBox="1"/>
          <p:nvPr/>
        </p:nvSpPr>
        <p:spPr>
          <a:xfrm>
            <a:off x="4746499" y="2397904"/>
            <a:ext cx="1032142" cy="369332"/>
          </a:xfrm>
          <a:prstGeom prst="rect">
            <a:avLst/>
          </a:prstGeom>
          <a:noFill/>
        </p:spPr>
        <p:txBody>
          <a:bodyPr wrap="none" rtlCol="0">
            <a:spAutoFit/>
          </a:bodyPr>
          <a:lstStyle/>
          <a:p>
            <a:r>
              <a:rPr lang="en-US" dirty="0"/>
              <a:t>Amounts</a:t>
            </a:r>
          </a:p>
        </p:txBody>
      </p:sp>
      <p:sp>
        <p:nvSpPr>
          <p:cNvPr id="17" name="TextBox 16">
            <a:extLst>
              <a:ext uri="{FF2B5EF4-FFF2-40B4-BE49-F238E27FC236}">
                <a16:creationId xmlns:a16="http://schemas.microsoft.com/office/drawing/2014/main" id="{CE43DF86-536C-4433-8432-46E7E23A1154}"/>
              </a:ext>
            </a:extLst>
          </p:cNvPr>
          <p:cNvSpPr txBox="1"/>
          <p:nvPr/>
        </p:nvSpPr>
        <p:spPr>
          <a:xfrm>
            <a:off x="4746499" y="4304023"/>
            <a:ext cx="1285801" cy="369332"/>
          </a:xfrm>
          <a:prstGeom prst="rect">
            <a:avLst/>
          </a:prstGeom>
          <a:noFill/>
        </p:spPr>
        <p:txBody>
          <a:bodyPr wrap="none" rtlCol="0">
            <a:spAutoFit/>
          </a:bodyPr>
          <a:lstStyle/>
          <a:p>
            <a:r>
              <a:rPr lang="en-US" dirty="0"/>
              <a:t>Uncertainty</a:t>
            </a:r>
          </a:p>
        </p:txBody>
      </p:sp>
      <p:sp>
        <p:nvSpPr>
          <p:cNvPr id="18" name="TextBox 17">
            <a:extLst>
              <a:ext uri="{FF2B5EF4-FFF2-40B4-BE49-F238E27FC236}">
                <a16:creationId xmlns:a16="http://schemas.microsoft.com/office/drawing/2014/main" id="{665C9F9A-A2B5-46EE-94A4-11DE7CD17CF9}"/>
              </a:ext>
            </a:extLst>
          </p:cNvPr>
          <p:cNvSpPr txBox="1"/>
          <p:nvPr/>
        </p:nvSpPr>
        <p:spPr>
          <a:xfrm>
            <a:off x="4746499" y="6074826"/>
            <a:ext cx="1649169" cy="369332"/>
          </a:xfrm>
          <a:prstGeom prst="rect">
            <a:avLst/>
          </a:prstGeom>
          <a:noFill/>
        </p:spPr>
        <p:txBody>
          <a:bodyPr wrap="none" rtlCol="0">
            <a:spAutoFit/>
          </a:bodyPr>
          <a:lstStyle/>
          <a:p>
            <a:r>
              <a:rPr lang="en-US" dirty="0"/>
              <a:t>Geospatial data</a:t>
            </a:r>
          </a:p>
        </p:txBody>
      </p:sp>
      <p:sp>
        <p:nvSpPr>
          <p:cNvPr id="19" name="TextBox 18">
            <a:extLst>
              <a:ext uri="{FF2B5EF4-FFF2-40B4-BE49-F238E27FC236}">
                <a16:creationId xmlns:a16="http://schemas.microsoft.com/office/drawing/2014/main" id="{4D8F3AA4-EDA3-43BE-B496-D35D1B6AD05B}"/>
              </a:ext>
            </a:extLst>
          </p:cNvPr>
          <p:cNvSpPr txBox="1"/>
          <p:nvPr/>
        </p:nvSpPr>
        <p:spPr>
          <a:xfrm>
            <a:off x="10570904" y="1478118"/>
            <a:ext cx="1384353" cy="369332"/>
          </a:xfrm>
          <a:prstGeom prst="rect">
            <a:avLst/>
          </a:prstGeom>
          <a:noFill/>
        </p:spPr>
        <p:txBody>
          <a:bodyPr wrap="none" rtlCol="0">
            <a:spAutoFit/>
          </a:bodyPr>
          <a:lstStyle/>
          <a:p>
            <a:r>
              <a:rPr lang="en-US" dirty="0"/>
              <a:t>Distributions</a:t>
            </a:r>
          </a:p>
        </p:txBody>
      </p:sp>
      <p:sp>
        <p:nvSpPr>
          <p:cNvPr id="20" name="TextBox 19">
            <a:extLst>
              <a:ext uri="{FF2B5EF4-FFF2-40B4-BE49-F238E27FC236}">
                <a16:creationId xmlns:a16="http://schemas.microsoft.com/office/drawing/2014/main" id="{664DE0AA-904E-457E-9DAD-0173088CA75E}"/>
              </a:ext>
            </a:extLst>
          </p:cNvPr>
          <p:cNvSpPr txBox="1"/>
          <p:nvPr/>
        </p:nvSpPr>
        <p:spPr>
          <a:xfrm>
            <a:off x="10598164" y="4269954"/>
            <a:ext cx="1387046" cy="646331"/>
          </a:xfrm>
          <a:prstGeom prst="rect">
            <a:avLst/>
          </a:prstGeom>
          <a:noFill/>
        </p:spPr>
        <p:txBody>
          <a:bodyPr wrap="none" rtlCol="0">
            <a:spAutoFit/>
          </a:bodyPr>
          <a:lstStyle/>
          <a:p>
            <a:r>
              <a:rPr lang="en-US" dirty="0"/>
              <a:t>x- y </a:t>
            </a:r>
          </a:p>
          <a:p>
            <a:r>
              <a:rPr lang="en-US" dirty="0"/>
              <a:t>relationships</a:t>
            </a:r>
          </a:p>
        </p:txBody>
      </p:sp>
      <p:sp>
        <p:nvSpPr>
          <p:cNvPr id="21" name="TextBox 20">
            <a:extLst>
              <a:ext uri="{FF2B5EF4-FFF2-40B4-BE49-F238E27FC236}">
                <a16:creationId xmlns:a16="http://schemas.microsoft.com/office/drawing/2014/main" id="{BCBBACA5-36CA-40EA-8B5B-84E638D1C3E5}"/>
              </a:ext>
            </a:extLst>
          </p:cNvPr>
          <p:cNvSpPr txBox="1"/>
          <p:nvPr/>
        </p:nvSpPr>
        <p:spPr>
          <a:xfrm>
            <a:off x="10666634" y="5992710"/>
            <a:ext cx="1288623" cy="369332"/>
          </a:xfrm>
          <a:prstGeom prst="rect">
            <a:avLst/>
          </a:prstGeom>
          <a:noFill/>
        </p:spPr>
        <p:txBody>
          <a:bodyPr wrap="none" rtlCol="0">
            <a:spAutoFit/>
          </a:bodyPr>
          <a:lstStyle/>
          <a:p>
            <a:r>
              <a:rPr lang="en-US" dirty="0"/>
              <a:t>Proportions</a:t>
            </a:r>
          </a:p>
        </p:txBody>
      </p:sp>
      <p:sp>
        <p:nvSpPr>
          <p:cNvPr id="10" name="Rectangle 9">
            <a:extLst>
              <a:ext uri="{FF2B5EF4-FFF2-40B4-BE49-F238E27FC236}">
                <a16:creationId xmlns:a16="http://schemas.microsoft.com/office/drawing/2014/main" id="{BD2B3ADA-D478-4322-8E10-8DFAC16726AF}"/>
              </a:ext>
            </a:extLst>
          </p:cNvPr>
          <p:cNvSpPr/>
          <p:nvPr/>
        </p:nvSpPr>
        <p:spPr>
          <a:xfrm>
            <a:off x="11471566" y="6578578"/>
            <a:ext cx="533992" cy="276999"/>
          </a:xfrm>
          <a:prstGeom prst="rect">
            <a:avLst/>
          </a:prstGeom>
        </p:spPr>
        <p:txBody>
          <a:bodyPr wrap="none">
            <a:spAutoFit/>
          </a:bodyPr>
          <a:lstStyle/>
          <a:p>
            <a:r>
              <a:rPr lang="en-US" sz="1200" dirty="0"/>
              <a:t>Wilke</a:t>
            </a:r>
          </a:p>
        </p:txBody>
      </p:sp>
    </p:spTree>
    <p:extLst>
      <p:ext uri="{BB962C8B-B14F-4D97-AF65-F5344CB8AC3E}">
        <p14:creationId xmlns:p14="http://schemas.microsoft.com/office/powerpoint/2010/main" val="3441967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954254-0FE8-437B-B9AC-91FE3F1D38BB}"/>
              </a:ext>
            </a:extLst>
          </p:cNvPr>
          <p:cNvSpPr>
            <a:spLocks noGrp="1"/>
          </p:cNvSpPr>
          <p:nvPr>
            <p:ph idx="1"/>
          </p:nvPr>
        </p:nvSpPr>
        <p:spPr>
          <a:xfrm>
            <a:off x="838200" y="777001"/>
            <a:ext cx="10515600" cy="4351338"/>
          </a:xfrm>
        </p:spPr>
        <p:txBody>
          <a:bodyPr/>
          <a:lstStyle/>
          <a:p>
            <a:r>
              <a:rPr lang="en-US" dirty="0"/>
              <a:t>Data visualization is meant to assist learning</a:t>
            </a:r>
          </a:p>
          <a:p>
            <a:pPr lvl="1"/>
            <a:r>
              <a:rPr lang="en-US" dirty="0"/>
              <a:t>Science communication tools</a:t>
            </a:r>
          </a:p>
          <a:p>
            <a:pPr lvl="1"/>
            <a:r>
              <a:rPr lang="en-US" dirty="0"/>
              <a:t>While not art, it can borrow design principles</a:t>
            </a:r>
          </a:p>
          <a:p>
            <a:pPr lvl="1"/>
            <a:endParaRPr lang="en-US" dirty="0"/>
          </a:p>
        </p:txBody>
      </p:sp>
      <p:pic>
        <p:nvPicPr>
          <p:cNvPr id="5" name="Picture 4">
            <a:extLst>
              <a:ext uri="{FF2B5EF4-FFF2-40B4-BE49-F238E27FC236}">
                <a16:creationId xmlns:a16="http://schemas.microsoft.com/office/drawing/2014/main" id="{0FAFA7B1-52D6-4ABD-AD74-9E6AC4F416ED}"/>
              </a:ext>
            </a:extLst>
          </p:cNvPr>
          <p:cNvPicPr>
            <a:picLocks noChangeAspect="1"/>
          </p:cNvPicPr>
          <p:nvPr/>
        </p:nvPicPr>
        <p:blipFill rotWithShape="1">
          <a:blip r:embed="rId2">
            <a:extLst>
              <a:ext uri="{28A0092B-C50C-407E-A947-70E740481C1C}">
                <a14:useLocalDpi xmlns:a14="http://schemas.microsoft.com/office/drawing/2010/main" val="0"/>
              </a:ext>
            </a:extLst>
          </a:blip>
          <a:srcRect l="4711" t="17414" r="4502" b="5142"/>
          <a:stretch/>
        </p:blipFill>
        <p:spPr>
          <a:xfrm>
            <a:off x="1291905" y="2168743"/>
            <a:ext cx="9731230" cy="2520513"/>
          </a:xfrm>
          <a:prstGeom prst="rect">
            <a:avLst/>
          </a:prstGeom>
        </p:spPr>
      </p:pic>
      <p:pic>
        <p:nvPicPr>
          <p:cNvPr id="1026" name="Picture 2" descr="The One Tree in the Forest Fallacy - sonnet | Paper Poetry">
            <a:extLst>
              <a:ext uri="{FF2B5EF4-FFF2-40B4-BE49-F238E27FC236}">
                <a16:creationId xmlns:a16="http://schemas.microsoft.com/office/drawing/2014/main" id="{7F4A3270-09BB-4747-B40A-39A035A23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016" y="4689256"/>
            <a:ext cx="3600966" cy="219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266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226B-4581-414B-A404-F1E53732F515}"/>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9AD96699-8B4A-4ACA-B107-BEF6F9707F79}"/>
              </a:ext>
            </a:extLst>
          </p:cNvPr>
          <p:cNvSpPr>
            <a:spLocks noGrp="1"/>
          </p:cNvSpPr>
          <p:nvPr>
            <p:ph idx="1"/>
          </p:nvPr>
        </p:nvSpPr>
        <p:spPr/>
        <p:txBody>
          <a:bodyPr>
            <a:normAutofit/>
          </a:bodyPr>
          <a:lstStyle/>
          <a:p>
            <a:r>
              <a:rPr lang="en-US" dirty="0"/>
              <a:t>Participants will be able to:</a:t>
            </a:r>
          </a:p>
          <a:p>
            <a:pPr lvl="1"/>
            <a:r>
              <a:rPr lang="en-US" dirty="0"/>
              <a:t>Use design principles while creating visualizations</a:t>
            </a:r>
          </a:p>
          <a:p>
            <a:pPr lvl="1"/>
            <a:r>
              <a:rPr lang="en-US" dirty="0"/>
              <a:t>Interpret data visualizations critically</a:t>
            </a:r>
          </a:p>
          <a:p>
            <a:pPr lvl="1"/>
            <a:r>
              <a:rPr lang="en-US" dirty="0"/>
              <a:t>Assess effective data visualizations</a:t>
            </a:r>
          </a:p>
          <a:p>
            <a:pPr marL="457200" lvl="1" indent="0">
              <a:buNone/>
            </a:pPr>
            <a:endParaRPr lang="en-US" dirty="0"/>
          </a:p>
          <a:p>
            <a:pPr marL="457200" lvl="1" indent="0">
              <a:buNone/>
            </a:pPr>
            <a:endParaRPr lang="en-US" dirty="0"/>
          </a:p>
          <a:p>
            <a:r>
              <a:rPr lang="en-US" dirty="0"/>
              <a:t>Application: </a:t>
            </a:r>
          </a:p>
          <a:p>
            <a:pPr lvl="1"/>
            <a:r>
              <a:rPr lang="en-US" dirty="0"/>
              <a:t>Improve participants’ presentations, reports, articles</a:t>
            </a:r>
          </a:p>
        </p:txBody>
      </p:sp>
    </p:spTree>
    <p:extLst>
      <p:ext uri="{BB962C8B-B14F-4D97-AF65-F5344CB8AC3E}">
        <p14:creationId xmlns:p14="http://schemas.microsoft.com/office/powerpoint/2010/main" val="4042719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FB9E-B5B9-4984-B5B1-3DE1400BA32D}"/>
              </a:ext>
            </a:extLst>
          </p:cNvPr>
          <p:cNvSpPr>
            <a:spLocks noGrp="1"/>
          </p:cNvSpPr>
          <p:nvPr>
            <p:ph type="title"/>
          </p:nvPr>
        </p:nvSpPr>
        <p:spPr/>
        <p:txBody>
          <a:bodyPr/>
          <a:lstStyle/>
          <a:p>
            <a:r>
              <a:rPr lang="en-US" dirty="0"/>
              <a:t>Some design principles</a:t>
            </a:r>
          </a:p>
        </p:txBody>
      </p:sp>
      <p:sp>
        <p:nvSpPr>
          <p:cNvPr id="3" name="Content Placeholder 2">
            <a:extLst>
              <a:ext uri="{FF2B5EF4-FFF2-40B4-BE49-F238E27FC236}">
                <a16:creationId xmlns:a16="http://schemas.microsoft.com/office/drawing/2014/main" id="{4F6603FD-3169-4DCF-8769-859DFB601329}"/>
              </a:ext>
            </a:extLst>
          </p:cNvPr>
          <p:cNvSpPr>
            <a:spLocks noGrp="1"/>
          </p:cNvSpPr>
          <p:nvPr>
            <p:ph idx="1"/>
          </p:nvPr>
        </p:nvSpPr>
        <p:spPr/>
        <p:txBody>
          <a:bodyPr/>
          <a:lstStyle/>
          <a:p>
            <a:r>
              <a:rPr lang="en-US" dirty="0"/>
              <a:t>Know your audience </a:t>
            </a:r>
          </a:p>
          <a:p>
            <a:r>
              <a:rPr lang="en-US" dirty="0"/>
              <a:t>Minimize cognitive load</a:t>
            </a:r>
          </a:p>
          <a:p>
            <a:r>
              <a:rPr lang="en-US" dirty="0"/>
              <a:t>Build on pre-existing associations</a:t>
            </a:r>
          </a:p>
          <a:p>
            <a:r>
              <a:rPr lang="en-US" dirty="0"/>
              <a:t>Fewer colors and use them constantly</a:t>
            </a:r>
          </a:p>
          <a:p>
            <a:r>
              <a:rPr lang="en-US" dirty="0"/>
              <a:t>High contrast for accessibility </a:t>
            </a:r>
          </a:p>
          <a:p>
            <a:endParaRPr lang="en-US" dirty="0"/>
          </a:p>
          <a:p>
            <a:r>
              <a:rPr lang="en-US" dirty="0"/>
              <a:t>Gestalt principles of visual perception</a:t>
            </a:r>
          </a:p>
          <a:p>
            <a:endParaRPr lang="en-US" dirty="0"/>
          </a:p>
        </p:txBody>
      </p:sp>
      <p:pic>
        <p:nvPicPr>
          <p:cNvPr id="4" name="Picture 4" descr="Design Principles 101: The Basics of Graphic Design - HenkinSchultz">
            <a:extLst>
              <a:ext uri="{FF2B5EF4-FFF2-40B4-BE49-F238E27FC236}">
                <a16:creationId xmlns:a16="http://schemas.microsoft.com/office/drawing/2014/main" id="{DFAE90BB-507F-4E5F-81AA-5E0DEFA5C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516" y="2133197"/>
            <a:ext cx="4694926" cy="2464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472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B87FE-E870-417B-A1B0-3E44DDA5CA75}"/>
              </a:ext>
            </a:extLst>
          </p:cNvPr>
          <p:cNvSpPr>
            <a:spLocks noGrp="1"/>
          </p:cNvSpPr>
          <p:nvPr>
            <p:ph type="title"/>
          </p:nvPr>
        </p:nvSpPr>
        <p:spPr/>
        <p:txBody>
          <a:bodyPr/>
          <a:lstStyle/>
          <a:p>
            <a:r>
              <a:rPr lang="en-US" dirty="0"/>
              <a:t>Know your audience</a:t>
            </a:r>
          </a:p>
        </p:txBody>
      </p:sp>
      <p:pic>
        <p:nvPicPr>
          <p:cNvPr id="12292" name="Picture 4" descr="https://m.media-amazon.com/images/I/51Dz4HXJ4+L.jpg">
            <a:extLst>
              <a:ext uri="{FF2B5EF4-FFF2-40B4-BE49-F238E27FC236}">
                <a16:creationId xmlns:a16="http://schemas.microsoft.com/office/drawing/2014/main" id="{00500B59-B46A-4A42-B93D-139EC50AAE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87717" y="1690688"/>
            <a:ext cx="2906693"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Page 1">
            <a:extLst>
              <a:ext uri="{FF2B5EF4-FFF2-40B4-BE49-F238E27FC236}">
                <a16:creationId xmlns:a16="http://schemas.microsoft.com/office/drawing/2014/main" id="{8CD46659-A506-4D29-BAFA-E1CA883ED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102" y="1690688"/>
            <a:ext cx="283743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ictures.abebooks.com/isbn/9780141993270-us.jpg">
            <a:extLst>
              <a:ext uri="{FF2B5EF4-FFF2-40B4-BE49-F238E27FC236}">
                <a16:creationId xmlns:a16="http://schemas.microsoft.com/office/drawing/2014/main" id="{F8DDDC6B-7BF5-4C7F-BFFD-F498E8696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0442" y="1690688"/>
            <a:ext cx="283707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271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79B3-E7D1-43F1-B786-3CF35F72DC6A}"/>
              </a:ext>
            </a:extLst>
          </p:cNvPr>
          <p:cNvSpPr>
            <a:spLocks noGrp="1"/>
          </p:cNvSpPr>
          <p:nvPr>
            <p:ph type="title"/>
          </p:nvPr>
        </p:nvSpPr>
        <p:spPr>
          <a:xfrm>
            <a:off x="248176" y="2663054"/>
            <a:ext cx="10515600" cy="1325563"/>
          </a:xfrm>
        </p:spPr>
        <p:txBody>
          <a:bodyPr/>
          <a:lstStyle/>
          <a:p>
            <a:r>
              <a:rPr lang="en-US" dirty="0"/>
              <a:t>Minimize cognitive load</a:t>
            </a:r>
          </a:p>
        </p:txBody>
      </p:sp>
      <p:pic>
        <p:nvPicPr>
          <p:cNvPr id="4098" name="Picture 2" descr="A line chart with a huge key that squashes the chart.">
            <a:extLst>
              <a:ext uri="{FF2B5EF4-FFF2-40B4-BE49-F238E27FC236}">
                <a16:creationId xmlns:a16="http://schemas.microsoft.com/office/drawing/2014/main" id="{1C213A39-3829-4A38-A454-2FE1426F4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091" y="326268"/>
            <a:ext cx="5521733" cy="653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581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1D6AD-4FFC-4985-82FB-4114504CD518}"/>
              </a:ext>
            </a:extLst>
          </p:cNvPr>
          <p:cNvSpPr>
            <a:spLocks noGrp="1"/>
          </p:cNvSpPr>
          <p:nvPr>
            <p:ph type="title"/>
          </p:nvPr>
        </p:nvSpPr>
        <p:spPr/>
        <p:txBody>
          <a:bodyPr/>
          <a:lstStyle/>
          <a:p>
            <a:r>
              <a:rPr lang="en-US" dirty="0"/>
              <a:t>Build on preexisting associations</a:t>
            </a:r>
          </a:p>
        </p:txBody>
      </p:sp>
      <p:pic>
        <p:nvPicPr>
          <p:cNvPr id="5122" name="Picture 2" descr="population.png">
            <a:extLst>
              <a:ext uri="{FF2B5EF4-FFF2-40B4-BE49-F238E27FC236}">
                <a16:creationId xmlns:a16="http://schemas.microsoft.com/office/drawing/2014/main" id="{FDD2BE6F-2D7F-4B08-8A5E-8C57A84C8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424" y="1569589"/>
            <a:ext cx="7313343" cy="4638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E1C1F59-0A22-4EC7-A7DF-1890CC2094EA}"/>
              </a:ext>
            </a:extLst>
          </p:cNvPr>
          <p:cNvSpPr/>
          <p:nvPr/>
        </p:nvSpPr>
        <p:spPr>
          <a:xfrm>
            <a:off x="-1409236" y="1690688"/>
            <a:ext cx="6096000" cy="646331"/>
          </a:xfrm>
          <a:prstGeom prst="rect">
            <a:avLst/>
          </a:prstGeom>
        </p:spPr>
        <p:txBody>
          <a:bodyPr>
            <a:spAutoFit/>
          </a:bodyPr>
          <a:lstStyle/>
          <a:p>
            <a:pPr algn="ctr"/>
            <a:r>
              <a:rPr lang="en-US" dirty="0">
                <a:solidFill>
                  <a:srgbClr val="000000"/>
                </a:solidFill>
                <a:latin typeface="nyt-franklin"/>
              </a:rPr>
              <a:t>Map Election</a:t>
            </a:r>
            <a:br>
              <a:rPr lang="en-US" dirty="0">
                <a:solidFill>
                  <a:srgbClr val="000000"/>
                </a:solidFill>
                <a:latin typeface="nyt-franklin"/>
              </a:rPr>
            </a:br>
            <a:r>
              <a:rPr lang="en-US" dirty="0">
                <a:solidFill>
                  <a:srgbClr val="000000"/>
                </a:solidFill>
                <a:latin typeface="nyt-franklin"/>
              </a:rPr>
              <a:t>Results</a:t>
            </a:r>
            <a:endParaRPr lang="en-US" b="0" i="0" dirty="0">
              <a:solidFill>
                <a:srgbClr val="000000"/>
              </a:solidFill>
              <a:effectLst/>
              <a:latin typeface="nyt-franklin"/>
            </a:endParaRPr>
          </a:p>
        </p:txBody>
      </p:sp>
      <p:sp>
        <p:nvSpPr>
          <p:cNvPr id="5" name="Rectangle 4">
            <a:extLst>
              <a:ext uri="{FF2B5EF4-FFF2-40B4-BE49-F238E27FC236}">
                <a16:creationId xmlns:a16="http://schemas.microsoft.com/office/drawing/2014/main" id="{FC375147-E67F-44C9-8767-A60AACECAA56}"/>
              </a:ext>
            </a:extLst>
          </p:cNvPr>
          <p:cNvSpPr/>
          <p:nvPr/>
        </p:nvSpPr>
        <p:spPr>
          <a:xfrm>
            <a:off x="9323968" y="6308209"/>
            <a:ext cx="1386662" cy="369332"/>
          </a:xfrm>
          <a:prstGeom prst="rect">
            <a:avLst/>
          </a:prstGeom>
        </p:spPr>
        <p:txBody>
          <a:bodyPr wrap="none">
            <a:spAutoFit/>
          </a:bodyPr>
          <a:lstStyle/>
          <a:p>
            <a:r>
              <a:rPr lang="en-US" dirty="0"/>
              <a:t>nytimes.com</a:t>
            </a:r>
          </a:p>
        </p:txBody>
      </p:sp>
    </p:spTree>
    <p:extLst>
      <p:ext uri="{BB962C8B-B14F-4D97-AF65-F5344CB8AC3E}">
        <p14:creationId xmlns:p14="http://schemas.microsoft.com/office/powerpoint/2010/main" val="3043259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1F07-DE0A-46C7-A53A-E9A5BFDB1EB5}"/>
              </a:ext>
            </a:extLst>
          </p:cNvPr>
          <p:cNvSpPr>
            <a:spLocks noGrp="1"/>
          </p:cNvSpPr>
          <p:nvPr>
            <p:ph type="title"/>
          </p:nvPr>
        </p:nvSpPr>
        <p:spPr/>
        <p:txBody>
          <a:bodyPr/>
          <a:lstStyle/>
          <a:p>
            <a:r>
              <a:rPr lang="en-US" dirty="0"/>
              <a:t>Fewer colors and use them constantly</a:t>
            </a:r>
          </a:p>
        </p:txBody>
      </p:sp>
      <p:pic>
        <p:nvPicPr>
          <p:cNvPr id="6" name="Content Placeholder 5">
            <a:extLst>
              <a:ext uri="{FF2B5EF4-FFF2-40B4-BE49-F238E27FC236}">
                <a16:creationId xmlns:a16="http://schemas.microsoft.com/office/drawing/2014/main" id="{D930C1F2-1DD1-4288-A0FB-073286EC61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621" y="1414463"/>
            <a:ext cx="9534568" cy="5078412"/>
          </a:xfrm>
        </p:spPr>
      </p:pic>
    </p:spTree>
    <p:extLst>
      <p:ext uri="{BB962C8B-B14F-4D97-AF65-F5344CB8AC3E}">
        <p14:creationId xmlns:p14="http://schemas.microsoft.com/office/powerpoint/2010/main" val="364630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DF53FF-6322-428A-81EE-BC96867D32E4}"/>
              </a:ext>
            </a:extLst>
          </p:cNvPr>
          <p:cNvSpPr>
            <a:spLocks noGrp="1"/>
          </p:cNvSpPr>
          <p:nvPr>
            <p:ph type="title"/>
          </p:nvPr>
        </p:nvSpPr>
        <p:spPr/>
        <p:txBody>
          <a:bodyPr/>
          <a:lstStyle/>
          <a:p>
            <a:r>
              <a:rPr lang="en-US" dirty="0"/>
              <a:t>Use fewer colors and use them constantly</a:t>
            </a:r>
          </a:p>
        </p:txBody>
      </p:sp>
      <p:pic>
        <p:nvPicPr>
          <p:cNvPr id="4" name="Picture 3">
            <a:extLst>
              <a:ext uri="{FF2B5EF4-FFF2-40B4-BE49-F238E27FC236}">
                <a16:creationId xmlns:a16="http://schemas.microsoft.com/office/drawing/2014/main" id="{DED77EC6-95C8-4EA5-B244-B41143CFF346}"/>
              </a:ext>
            </a:extLst>
          </p:cNvPr>
          <p:cNvPicPr>
            <a:picLocks noChangeAspect="1"/>
          </p:cNvPicPr>
          <p:nvPr/>
        </p:nvPicPr>
        <p:blipFill>
          <a:blip r:embed="rId2"/>
          <a:stretch>
            <a:fillRect/>
          </a:stretch>
        </p:blipFill>
        <p:spPr>
          <a:xfrm>
            <a:off x="2271552" y="2373983"/>
            <a:ext cx="6929619" cy="2357408"/>
          </a:xfrm>
          <a:prstGeom prst="rect">
            <a:avLst/>
          </a:prstGeom>
        </p:spPr>
      </p:pic>
    </p:spTree>
    <p:extLst>
      <p:ext uri="{BB962C8B-B14F-4D97-AF65-F5344CB8AC3E}">
        <p14:creationId xmlns:p14="http://schemas.microsoft.com/office/powerpoint/2010/main" val="3300431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DF53FF-6322-428A-81EE-BC96867D32E4}"/>
              </a:ext>
            </a:extLst>
          </p:cNvPr>
          <p:cNvSpPr>
            <a:spLocks noGrp="1"/>
          </p:cNvSpPr>
          <p:nvPr>
            <p:ph type="title"/>
          </p:nvPr>
        </p:nvSpPr>
        <p:spPr/>
        <p:txBody>
          <a:bodyPr/>
          <a:lstStyle/>
          <a:p>
            <a:r>
              <a:rPr lang="en-US" dirty="0"/>
              <a:t>Fewer colors and use them constantly</a:t>
            </a:r>
          </a:p>
        </p:txBody>
      </p:sp>
      <p:pic>
        <p:nvPicPr>
          <p:cNvPr id="11266" name="Picture 2">
            <a:extLst>
              <a:ext uri="{FF2B5EF4-FFF2-40B4-BE49-F238E27FC236}">
                <a16:creationId xmlns:a16="http://schemas.microsoft.com/office/drawing/2014/main" id="{A35CD544-F173-4282-A85B-3BFD3817F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5369560" cy="38354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85FE784-A5FD-4613-9A43-A33F369E4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560" y="2286000"/>
            <a:ext cx="5227320" cy="3733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73E5F7-588A-4450-870C-5AF7C9124B7D}"/>
              </a:ext>
            </a:extLst>
          </p:cNvPr>
          <p:cNvSpPr txBox="1"/>
          <p:nvPr/>
        </p:nvSpPr>
        <p:spPr>
          <a:xfrm>
            <a:off x="5528954" y="6245780"/>
            <a:ext cx="5067926" cy="369332"/>
          </a:xfrm>
          <a:prstGeom prst="rect">
            <a:avLst/>
          </a:prstGeom>
          <a:noFill/>
        </p:spPr>
        <p:txBody>
          <a:bodyPr wrap="none" rtlCol="0">
            <a:spAutoFit/>
          </a:bodyPr>
          <a:lstStyle/>
          <a:p>
            <a:r>
              <a:rPr lang="en-US" dirty="0"/>
              <a:t>Ensure a continuous increase in perceived intensity</a:t>
            </a:r>
          </a:p>
        </p:txBody>
      </p:sp>
      <p:sp>
        <p:nvSpPr>
          <p:cNvPr id="3" name="Rectangle 2">
            <a:extLst>
              <a:ext uri="{FF2B5EF4-FFF2-40B4-BE49-F238E27FC236}">
                <a16:creationId xmlns:a16="http://schemas.microsoft.com/office/drawing/2014/main" id="{803D3322-70F9-49C4-9A83-23590CF35E6D}"/>
              </a:ext>
            </a:extLst>
          </p:cNvPr>
          <p:cNvSpPr/>
          <p:nvPr/>
        </p:nvSpPr>
        <p:spPr>
          <a:xfrm>
            <a:off x="6591172" y="1690688"/>
            <a:ext cx="2784095" cy="369332"/>
          </a:xfrm>
          <a:prstGeom prst="rect">
            <a:avLst/>
          </a:prstGeom>
        </p:spPr>
        <p:txBody>
          <a:bodyPr wrap="none">
            <a:spAutoFit/>
          </a:bodyPr>
          <a:lstStyle/>
          <a:p>
            <a:r>
              <a:rPr lang="en-US" dirty="0"/>
              <a:t>Green-Blind (Deuteranopia)</a:t>
            </a:r>
          </a:p>
        </p:txBody>
      </p:sp>
      <p:sp>
        <p:nvSpPr>
          <p:cNvPr id="6" name="Rectangle 5">
            <a:extLst>
              <a:ext uri="{FF2B5EF4-FFF2-40B4-BE49-F238E27FC236}">
                <a16:creationId xmlns:a16="http://schemas.microsoft.com/office/drawing/2014/main" id="{AFDAB43E-8A57-4E6A-A47C-F6497C1D795C}"/>
              </a:ext>
            </a:extLst>
          </p:cNvPr>
          <p:cNvSpPr/>
          <p:nvPr/>
        </p:nvSpPr>
        <p:spPr>
          <a:xfrm>
            <a:off x="1966981" y="1690688"/>
            <a:ext cx="1699504" cy="369332"/>
          </a:xfrm>
          <a:prstGeom prst="rect">
            <a:avLst/>
          </a:prstGeom>
        </p:spPr>
        <p:txBody>
          <a:bodyPr wrap="none">
            <a:spAutoFit/>
          </a:bodyPr>
          <a:lstStyle/>
          <a:p>
            <a:r>
              <a:rPr lang="en-US" dirty="0"/>
              <a:t>“Normal” Vision</a:t>
            </a:r>
          </a:p>
        </p:txBody>
      </p:sp>
    </p:spTree>
    <p:extLst>
      <p:ext uri="{BB962C8B-B14F-4D97-AF65-F5344CB8AC3E}">
        <p14:creationId xmlns:p14="http://schemas.microsoft.com/office/powerpoint/2010/main" val="1198625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DF53FF-6322-428A-81EE-BC96867D32E4}"/>
              </a:ext>
            </a:extLst>
          </p:cNvPr>
          <p:cNvSpPr>
            <a:spLocks noGrp="1"/>
          </p:cNvSpPr>
          <p:nvPr>
            <p:ph type="title"/>
          </p:nvPr>
        </p:nvSpPr>
        <p:spPr/>
        <p:txBody>
          <a:bodyPr/>
          <a:lstStyle/>
          <a:p>
            <a:r>
              <a:rPr lang="en-US" dirty="0"/>
              <a:t>Fewer colors and use them constantly</a:t>
            </a:r>
          </a:p>
        </p:txBody>
      </p:sp>
      <p:pic>
        <p:nvPicPr>
          <p:cNvPr id="11266" name="Picture 2">
            <a:extLst>
              <a:ext uri="{FF2B5EF4-FFF2-40B4-BE49-F238E27FC236}">
                <a16:creationId xmlns:a16="http://schemas.microsoft.com/office/drawing/2014/main" id="{A35CD544-F173-4282-A85B-3BFD3817F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5369560" cy="38354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30AC0EDA-1206-4E32-882A-9B90FE54B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560" y="2286000"/>
            <a:ext cx="5369560" cy="3835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7320344-7D3E-4A14-9B07-3B683E2E1BFD}"/>
              </a:ext>
            </a:extLst>
          </p:cNvPr>
          <p:cNvSpPr/>
          <p:nvPr/>
        </p:nvSpPr>
        <p:spPr>
          <a:xfrm>
            <a:off x="7386657" y="1690688"/>
            <a:ext cx="1335366" cy="369332"/>
          </a:xfrm>
          <a:prstGeom prst="rect">
            <a:avLst/>
          </a:prstGeom>
        </p:spPr>
        <p:txBody>
          <a:bodyPr wrap="none">
            <a:spAutoFit/>
          </a:bodyPr>
          <a:lstStyle/>
          <a:p>
            <a:r>
              <a:rPr lang="en-US" dirty="0"/>
              <a:t>Desaturated</a:t>
            </a:r>
          </a:p>
        </p:txBody>
      </p:sp>
      <p:sp>
        <p:nvSpPr>
          <p:cNvPr id="8" name="Rectangle 7">
            <a:extLst>
              <a:ext uri="{FF2B5EF4-FFF2-40B4-BE49-F238E27FC236}">
                <a16:creationId xmlns:a16="http://schemas.microsoft.com/office/drawing/2014/main" id="{4FAD65A2-8CA3-498B-8E32-E11B5ECE4C01}"/>
              </a:ext>
            </a:extLst>
          </p:cNvPr>
          <p:cNvSpPr/>
          <p:nvPr/>
        </p:nvSpPr>
        <p:spPr>
          <a:xfrm>
            <a:off x="1966981" y="1690688"/>
            <a:ext cx="1699504" cy="369332"/>
          </a:xfrm>
          <a:prstGeom prst="rect">
            <a:avLst/>
          </a:prstGeom>
        </p:spPr>
        <p:txBody>
          <a:bodyPr wrap="none">
            <a:spAutoFit/>
          </a:bodyPr>
          <a:lstStyle/>
          <a:p>
            <a:r>
              <a:rPr lang="en-US" dirty="0"/>
              <a:t>“Normal” Vision</a:t>
            </a:r>
          </a:p>
        </p:txBody>
      </p:sp>
    </p:spTree>
    <p:extLst>
      <p:ext uri="{BB962C8B-B14F-4D97-AF65-F5344CB8AC3E}">
        <p14:creationId xmlns:p14="http://schemas.microsoft.com/office/powerpoint/2010/main" val="2249221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0EA7-1FAF-4269-B60B-E571267DEE03}"/>
              </a:ext>
            </a:extLst>
          </p:cNvPr>
          <p:cNvSpPr>
            <a:spLocks noGrp="1"/>
          </p:cNvSpPr>
          <p:nvPr>
            <p:ph type="title"/>
          </p:nvPr>
        </p:nvSpPr>
        <p:spPr/>
        <p:txBody>
          <a:bodyPr/>
          <a:lstStyle/>
          <a:p>
            <a:r>
              <a:rPr lang="en-US" dirty="0"/>
              <a:t>Higher contrast for accessibility</a:t>
            </a:r>
          </a:p>
        </p:txBody>
      </p:sp>
      <p:pic>
        <p:nvPicPr>
          <p:cNvPr id="19458" name="Picture 2" descr="Sepal width versus sepal length for three different iris species (Iris setosa, Iris virginica, and Iris versicolor). Each point represents the measurements for one plant sample. A small amount of jitter has been applied to all point positions to prevent overplotting. The figure is labeled “bad” because the virginica points in green and the versicolor points in blue are difficult to distinguish from each other.">
            <a:extLst>
              <a:ext uri="{FF2B5EF4-FFF2-40B4-BE49-F238E27FC236}">
                <a16:creationId xmlns:a16="http://schemas.microsoft.com/office/drawing/2014/main" id="{A7331860-25BC-45A5-977E-A6E810674A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16"/>
          <a:stretch/>
        </p:blipFill>
        <p:spPr bwMode="auto">
          <a:xfrm>
            <a:off x="838201" y="2348765"/>
            <a:ext cx="5257800" cy="330505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Color-vision-deficiency simulation of Figure 20.1.">
            <a:extLst>
              <a:ext uri="{FF2B5EF4-FFF2-40B4-BE49-F238E27FC236}">
                <a16:creationId xmlns:a16="http://schemas.microsoft.com/office/drawing/2014/main" id="{D3B9579C-F80D-4FE1-AD59-ABE81FA7BD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76" t="49966"/>
          <a:stretch/>
        </p:blipFill>
        <p:spPr bwMode="auto">
          <a:xfrm>
            <a:off x="6507063" y="2222522"/>
            <a:ext cx="5355031" cy="343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42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403F33C-68B7-485A-8C5B-464559AC45A3}"/>
              </a:ext>
            </a:extLst>
          </p:cNvPr>
          <p:cNvSpPr>
            <a:spLocks noGrp="1"/>
          </p:cNvSpPr>
          <p:nvPr>
            <p:ph type="title"/>
          </p:nvPr>
        </p:nvSpPr>
        <p:spPr/>
        <p:txBody>
          <a:bodyPr/>
          <a:lstStyle/>
          <a:p>
            <a:r>
              <a:rPr lang="en-US" dirty="0"/>
              <a:t>Higher contrast for accessibility</a:t>
            </a:r>
          </a:p>
        </p:txBody>
      </p:sp>
      <p:pic>
        <p:nvPicPr>
          <p:cNvPr id="20482" name="Picture 2" descr="Sepal width versus sepal length for three different iris species. I have removed the background grid from this figure because otherwise the figure was becoming too busy.">
            <a:extLst>
              <a:ext uri="{FF2B5EF4-FFF2-40B4-BE49-F238E27FC236}">
                <a16:creationId xmlns:a16="http://schemas.microsoft.com/office/drawing/2014/main" id="{8D7F8F8B-41FA-4F31-B666-996363CFE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3174" y="2514104"/>
            <a:ext cx="3870117" cy="30943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pal width versus sepal length for three different iris species (Iris setosa, Iris virginica, and Iris versicolor). Each point represents the measurements for one plant sample. A small amount of jitter has been applied to all point positions to prevent overplotting. The figure is labeled “bad” because the virginica points in green and the versicolor points in blue are difficult to distinguish from each other.">
            <a:extLst>
              <a:ext uri="{FF2B5EF4-FFF2-40B4-BE49-F238E27FC236}">
                <a16:creationId xmlns:a16="http://schemas.microsoft.com/office/drawing/2014/main" id="{A96CCE0B-7E93-4F09-9898-DC2981286E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500"/>
          <a:stretch/>
        </p:blipFill>
        <p:spPr bwMode="auto">
          <a:xfrm>
            <a:off x="838200" y="2505621"/>
            <a:ext cx="4774035" cy="2991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55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9E9F-742F-4E04-AC85-189AA8EC9C5F}"/>
              </a:ext>
            </a:extLst>
          </p:cNvPr>
          <p:cNvSpPr>
            <a:spLocks noGrp="1"/>
          </p:cNvSpPr>
          <p:nvPr>
            <p:ph type="title"/>
          </p:nvPr>
        </p:nvSpPr>
        <p:spPr/>
        <p:txBody>
          <a:bodyPr/>
          <a:lstStyle/>
          <a:p>
            <a:r>
              <a:rPr lang="en-US" dirty="0"/>
              <a:t>Agenda	</a:t>
            </a:r>
          </a:p>
        </p:txBody>
      </p:sp>
      <p:sp>
        <p:nvSpPr>
          <p:cNvPr id="3" name="Content Placeholder 2">
            <a:extLst>
              <a:ext uri="{FF2B5EF4-FFF2-40B4-BE49-F238E27FC236}">
                <a16:creationId xmlns:a16="http://schemas.microsoft.com/office/drawing/2014/main" id="{1B2E5AA5-D791-4AB8-8D51-C205CA449850}"/>
              </a:ext>
            </a:extLst>
          </p:cNvPr>
          <p:cNvSpPr>
            <a:spLocks noGrp="1"/>
          </p:cNvSpPr>
          <p:nvPr>
            <p:ph idx="1"/>
          </p:nvPr>
        </p:nvSpPr>
        <p:spPr/>
        <p:txBody>
          <a:bodyPr>
            <a:normAutofit/>
          </a:bodyPr>
          <a:lstStyle/>
          <a:p>
            <a:pPr marL="514350" indent="-514350">
              <a:buFont typeface="+mj-lt"/>
              <a:buAutoNum type="arabicPeriod"/>
            </a:pPr>
            <a:r>
              <a:rPr lang="en-US" dirty="0"/>
              <a:t>What are data visualizations?</a:t>
            </a:r>
          </a:p>
          <a:p>
            <a:pPr marL="514350" indent="-514350">
              <a:buFont typeface="+mj-lt"/>
              <a:buAutoNum type="arabicPeriod"/>
            </a:pPr>
            <a:r>
              <a:rPr lang="en-US" dirty="0"/>
              <a:t>Why we make data visualizations? </a:t>
            </a:r>
          </a:p>
          <a:p>
            <a:pPr marL="514350" indent="-514350">
              <a:buFont typeface="+mj-lt"/>
              <a:buAutoNum type="arabicPeriod"/>
            </a:pPr>
            <a:r>
              <a:rPr lang="en-US" dirty="0"/>
              <a:t>Best practices – Design principles </a:t>
            </a:r>
          </a:p>
          <a:p>
            <a:pPr marL="514350" indent="-514350">
              <a:buFont typeface="+mj-lt"/>
              <a:buAutoNum type="arabicPeriod"/>
            </a:pPr>
            <a:r>
              <a:rPr lang="en-US" dirty="0"/>
              <a:t>Practice: The Good, The Bad &amp; The Ugly of viz</a:t>
            </a:r>
          </a:p>
          <a:p>
            <a:pPr marL="514350" indent="-514350">
              <a:buFont typeface="+mj-lt"/>
              <a:buAutoNum type="arabicPeriod"/>
            </a:pPr>
            <a:r>
              <a:rPr lang="en-US" dirty="0"/>
              <a:t>Story telling with data visualizations</a:t>
            </a:r>
          </a:p>
          <a:p>
            <a:pPr marL="514350" indent="-514350">
              <a:buFont typeface="+mj-lt"/>
              <a:buAutoNum type="arabicPeriod"/>
            </a:pPr>
            <a:r>
              <a:rPr lang="en-US" dirty="0"/>
              <a:t>Resources</a:t>
            </a:r>
          </a:p>
        </p:txBody>
      </p:sp>
    </p:spTree>
    <p:extLst>
      <p:ext uri="{BB962C8B-B14F-4D97-AF65-F5344CB8AC3E}">
        <p14:creationId xmlns:p14="http://schemas.microsoft.com/office/powerpoint/2010/main" val="3173529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1EAF-8B2E-4602-8F4C-8FA71DA0F59C}"/>
              </a:ext>
            </a:extLst>
          </p:cNvPr>
          <p:cNvSpPr>
            <a:spLocks noGrp="1"/>
          </p:cNvSpPr>
          <p:nvPr>
            <p:ph type="title"/>
          </p:nvPr>
        </p:nvSpPr>
        <p:spPr>
          <a:xfrm>
            <a:off x="144209" y="239290"/>
            <a:ext cx="10515600" cy="1325563"/>
          </a:xfrm>
        </p:spPr>
        <p:txBody>
          <a:bodyPr/>
          <a:lstStyle/>
          <a:p>
            <a:r>
              <a:rPr lang="en-US" b="1" dirty="0"/>
              <a:t>Color as a tool to highlight </a:t>
            </a:r>
            <a:br>
              <a:rPr lang="en-US" b="1" dirty="0"/>
            </a:br>
            <a:r>
              <a:rPr lang="en-US" b="1" dirty="0"/>
              <a:t>(salience)</a:t>
            </a:r>
            <a:endParaRPr lang="en-US" dirty="0"/>
          </a:p>
        </p:txBody>
      </p:sp>
      <p:pic>
        <p:nvPicPr>
          <p:cNvPr id="6146" name="Picture 2" descr="Track athletes are among the shortest and leanest of male professional athletes participating in popular sports. Data source: Telford and Cunningham (1991)">
            <a:extLst>
              <a:ext uri="{FF2B5EF4-FFF2-40B4-BE49-F238E27FC236}">
                <a16:creationId xmlns:a16="http://schemas.microsoft.com/office/drawing/2014/main" id="{D7FA8D08-47FE-46BC-A95D-0710970E6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26" y="2039420"/>
            <a:ext cx="5786808" cy="35715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EA8CED-16AE-4C9D-B63B-663080DE3EDF}"/>
              </a:ext>
            </a:extLst>
          </p:cNvPr>
          <p:cNvPicPr>
            <a:picLocks noChangeAspect="1"/>
          </p:cNvPicPr>
          <p:nvPr/>
        </p:nvPicPr>
        <p:blipFill>
          <a:blip r:embed="rId3"/>
          <a:stretch>
            <a:fillRect/>
          </a:stretch>
        </p:blipFill>
        <p:spPr>
          <a:xfrm>
            <a:off x="8039736" y="511729"/>
            <a:ext cx="3487938" cy="5691930"/>
          </a:xfrm>
          <a:prstGeom prst="rect">
            <a:avLst/>
          </a:prstGeom>
        </p:spPr>
      </p:pic>
    </p:spTree>
    <p:extLst>
      <p:ext uri="{BB962C8B-B14F-4D97-AF65-F5344CB8AC3E}">
        <p14:creationId xmlns:p14="http://schemas.microsoft.com/office/powerpoint/2010/main" val="9922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6EB9B5-6CEB-4ED6-BE2F-A10A9CC9F191}"/>
              </a:ext>
            </a:extLst>
          </p:cNvPr>
          <p:cNvSpPr>
            <a:spLocks noGrp="1"/>
          </p:cNvSpPr>
          <p:nvPr>
            <p:ph idx="1"/>
          </p:nvPr>
        </p:nvSpPr>
        <p:spPr>
          <a:xfrm>
            <a:off x="189801" y="4102769"/>
            <a:ext cx="12077700" cy="968375"/>
          </a:xfrm>
        </p:spPr>
        <p:txBody>
          <a:bodyPr/>
          <a:lstStyle/>
          <a:p>
            <a:r>
              <a:rPr lang="en-US" dirty="0"/>
              <a:t>The Gestalt Principles describe how the human brain sees visual information</a:t>
            </a:r>
          </a:p>
        </p:txBody>
      </p:sp>
      <p:pic>
        <p:nvPicPr>
          <p:cNvPr id="13316" name="Picture 4" descr="https://vizzendata.files.wordpress.com/2019/08/screen-shot-2020-07-03-at-2.10.44-pm.png?w=810&amp;h=580&amp;crop=1">
            <a:extLst>
              <a:ext uri="{FF2B5EF4-FFF2-40B4-BE49-F238E27FC236}">
                <a16:creationId xmlns:a16="http://schemas.microsoft.com/office/drawing/2014/main" id="{F2BC1848-BEFD-4D67-95AE-2C00831069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483" b="24483"/>
          <a:stretch/>
        </p:blipFill>
        <p:spPr bwMode="auto">
          <a:xfrm>
            <a:off x="1676210" y="463397"/>
            <a:ext cx="8839579" cy="3234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653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https://miro.medium.com/v2/resize:fit:700/1*4C4Eg88VyMZFD_MOEP4h0Q.png">
            <a:extLst>
              <a:ext uri="{FF2B5EF4-FFF2-40B4-BE49-F238E27FC236}">
                <a16:creationId xmlns:a16="http://schemas.microsoft.com/office/drawing/2014/main" id="{DBE52D72-39DB-49F6-8ACA-72A94CCA4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883" y="2563821"/>
            <a:ext cx="5996680" cy="3992075"/>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Gestalt Principles">
            <a:extLst>
              <a:ext uri="{FF2B5EF4-FFF2-40B4-BE49-F238E27FC236}">
                <a16:creationId xmlns:a16="http://schemas.microsoft.com/office/drawing/2014/main" id="{568D0438-F274-40EA-BEB4-FEEB0AB0C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883" y="302104"/>
            <a:ext cx="5310580" cy="22127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B2BC77-EDF8-494C-8B90-6563DFE5CC22}"/>
              </a:ext>
            </a:extLst>
          </p:cNvPr>
          <p:cNvSpPr/>
          <p:nvPr/>
        </p:nvSpPr>
        <p:spPr>
          <a:xfrm>
            <a:off x="2995883" y="558800"/>
            <a:ext cx="636317" cy="19560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505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4" name="Picture 16" descr="Gestalt Principles">
            <a:extLst>
              <a:ext uri="{FF2B5EF4-FFF2-40B4-BE49-F238E27FC236}">
                <a16:creationId xmlns:a16="http://schemas.microsoft.com/office/drawing/2014/main" id="{568D0438-F274-40EA-BEB4-FEEB0AB0C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883" y="302104"/>
            <a:ext cx="5310580" cy="22127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pal width versus sepal length for three different iris species (Iris setosa, Iris virginica, and Iris versicolor). Each point represents the measurements for one plant sample. A small amount of jitter has been applied to all point positions to prevent overplotting. The figure is labeled “bad” because the virginica points in green and the versicolor points in blue are difficult to distinguish from each other.">
            <a:extLst>
              <a:ext uri="{FF2B5EF4-FFF2-40B4-BE49-F238E27FC236}">
                <a16:creationId xmlns:a16="http://schemas.microsoft.com/office/drawing/2014/main" id="{00D22D9D-3003-4D88-8520-6A2B5AA87C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75" r="1816"/>
          <a:stretch/>
        </p:blipFill>
        <p:spPr bwMode="auto">
          <a:xfrm>
            <a:off x="2995883" y="2912423"/>
            <a:ext cx="6518591" cy="38158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0F137C0-F7E4-44E8-B6AF-AFDA8414ABF2}"/>
              </a:ext>
            </a:extLst>
          </p:cNvPr>
          <p:cNvSpPr/>
          <p:nvPr/>
        </p:nvSpPr>
        <p:spPr>
          <a:xfrm>
            <a:off x="3605483" y="558800"/>
            <a:ext cx="636317" cy="19560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693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4" name="Picture 16" descr="Gestalt Principles">
            <a:extLst>
              <a:ext uri="{FF2B5EF4-FFF2-40B4-BE49-F238E27FC236}">
                <a16:creationId xmlns:a16="http://schemas.microsoft.com/office/drawing/2014/main" id="{568D0438-F274-40EA-BEB4-FEEB0AB0C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883" y="302104"/>
            <a:ext cx="5310580" cy="22127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57AABD3-D472-46D6-8F2B-1B3C5A2EF987}"/>
              </a:ext>
            </a:extLst>
          </p:cNvPr>
          <p:cNvSpPr/>
          <p:nvPr/>
        </p:nvSpPr>
        <p:spPr>
          <a:xfrm>
            <a:off x="4724400" y="838200"/>
            <a:ext cx="584200" cy="154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epal width versus sepal length for three different iris species. I have removed the background grid from this figure because otherwise the figure was becoming too busy.">
            <a:extLst>
              <a:ext uri="{FF2B5EF4-FFF2-40B4-BE49-F238E27FC236}">
                <a16:creationId xmlns:a16="http://schemas.microsoft.com/office/drawing/2014/main" id="{18612505-6F8B-4A42-8F41-B65887C81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114" y="3118112"/>
            <a:ext cx="3870117" cy="3094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349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4" name="Picture 16" descr="Gestalt Principles">
            <a:extLst>
              <a:ext uri="{FF2B5EF4-FFF2-40B4-BE49-F238E27FC236}">
                <a16:creationId xmlns:a16="http://schemas.microsoft.com/office/drawing/2014/main" id="{568D0438-F274-40EA-BEB4-FEEB0AB0C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883" y="302104"/>
            <a:ext cx="5310580" cy="221274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3A381B4-1B1E-48B8-883B-FF24C68AC696}"/>
              </a:ext>
            </a:extLst>
          </p:cNvPr>
          <p:cNvSpPr/>
          <p:nvPr/>
        </p:nvSpPr>
        <p:spPr>
          <a:xfrm>
            <a:off x="5261056" y="825500"/>
            <a:ext cx="584200" cy="154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s://graphworkflow.com/wp-content/uploads/2019/09/gestalt_figure_ground-1.png">
            <a:extLst>
              <a:ext uri="{FF2B5EF4-FFF2-40B4-BE49-F238E27FC236}">
                <a16:creationId xmlns:a16="http://schemas.microsoft.com/office/drawing/2014/main" id="{D3E7C063-9788-4001-B3F8-0C2B07A9F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433" y="2740305"/>
            <a:ext cx="6679051" cy="3815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329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2" name="Picture 14" descr="https://miro.medium.com/v2/resize:fit:700/1*qW8oFa3FtPRCBZCgJFalHg.png">
            <a:extLst>
              <a:ext uri="{FF2B5EF4-FFF2-40B4-BE49-F238E27FC236}">
                <a16:creationId xmlns:a16="http://schemas.microsoft.com/office/drawing/2014/main" id="{EA2F8265-F906-46C6-839E-0E5A64A79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741" y="2822096"/>
            <a:ext cx="6122717" cy="3883552"/>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Gestalt Principles">
            <a:extLst>
              <a:ext uri="{FF2B5EF4-FFF2-40B4-BE49-F238E27FC236}">
                <a16:creationId xmlns:a16="http://schemas.microsoft.com/office/drawing/2014/main" id="{568D0438-F274-40EA-BEB4-FEEB0AB0C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883" y="302104"/>
            <a:ext cx="5310580" cy="22127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89CC09A-9BB9-4A8D-9F75-503B2E42956B}"/>
              </a:ext>
            </a:extLst>
          </p:cNvPr>
          <p:cNvSpPr/>
          <p:nvPr/>
        </p:nvSpPr>
        <p:spPr>
          <a:xfrm>
            <a:off x="5880100" y="800100"/>
            <a:ext cx="5080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315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https://miro.medium.com/v2/resize:fit:700/1*uA9B4rTHB6xJtT4-eTW5iw.png">
            <a:extLst>
              <a:ext uri="{FF2B5EF4-FFF2-40B4-BE49-F238E27FC236}">
                <a16:creationId xmlns:a16="http://schemas.microsoft.com/office/drawing/2014/main" id="{BDE16367-15CE-4A3C-875D-11D2098F4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468" y="2637375"/>
            <a:ext cx="4220625" cy="4220625"/>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Gestalt Principles">
            <a:extLst>
              <a:ext uri="{FF2B5EF4-FFF2-40B4-BE49-F238E27FC236}">
                <a16:creationId xmlns:a16="http://schemas.microsoft.com/office/drawing/2014/main" id="{568D0438-F274-40EA-BEB4-FEEB0AB0C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883" y="302104"/>
            <a:ext cx="5310580" cy="22127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35D8C3A-64EB-43BB-BA41-9A8EF8774E87}"/>
              </a:ext>
            </a:extLst>
          </p:cNvPr>
          <p:cNvSpPr/>
          <p:nvPr/>
        </p:nvSpPr>
        <p:spPr>
          <a:xfrm>
            <a:off x="6413500" y="838200"/>
            <a:ext cx="584200" cy="154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17B5A04-AF34-4555-9174-B1AC7DE6C7DE}"/>
              </a:ext>
            </a:extLst>
          </p:cNvPr>
          <p:cNvSpPr/>
          <p:nvPr/>
        </p:nvSpPr>
        <p:spPr>
          <a:xfrm>
            <a:off x="4191815" y="838200"/>
            <a:ext cx="584200" cy="154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768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4" name="Picture 16" descr="Gestalt Principles">
            <a:extLst>
              <a:ext uri="{FF2B5EF4-FFF2-40B4-BE49-F238E27FC236}">
                <a16:creationId xmlns:a16="http://schemas.microsoft.com/office/drawing/2014/main" id="{568D0438-F274-40EA-BEB4-FEEB0AB0C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883" y="302104"/>
            <a:ext cx="5310580" cy="22127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35D8C3A-64EB-43BB-BA41-9A8EF8774E87}"/>
              </a:ext>
            </a:extLst>
          </p:cNvPr>
          <p:cNvSpPr/>
          <p:nvPr/>
        </p:nvSpPr>
        <p:spPr>
          <a:xfrm>
            <a:off x="6918003" y="813033"/>
            <a:ext cx="584200" cy="154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daydreamingnumbers.com/wp-content/uploads/2018/08/Closure-1.png">
            <a:extLst>
              <a:ext uri="{FF2B5EF4-FFF2-40B4-BE49-F238E27FC236}">
                <a16:creationId xmlns:a16="http://schemas.microsoft.com/office/drawing/2014/main" id="{13B56962-15EC-4F26-893C-9F4207CDA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393" y="2646360"/>
            <a:ext cx="5419070" cy="3783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869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4" name="Picture 16" descr="Gestalt Principles">
            <a:extLst>
              <a:ext uri="{FF2B5EF4-FFF2-40B4-BE49-F238E27FC236}">
                <a16:creationId xmlns:a16="http://schemas.microsoft.com/office/drawing/2014/main" id="{568D0438-F274-40EA-BEB4-FEEB0AB0C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883" y="302104"/>
            <a:ext cx="5310580" cy="22127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35D8C3A-64EB-43BB-BA41-9A8EF8774E87}"/>
              </a:ext>
            </a:extLst>
          </p:cNvPr>
          <p:cNvSpPr/>
          <p:nvPr/>
        </p:nvSpPr>
        <p:spPr>
          <a:xfrm>
            <a:off x="7535759" y="737533"/>
            <a:ext cx="584200" cy="154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0358 11 gestalt law common fate">
            <a:extLst>
              <a:ext uri="{FF2B5EF4-FFF2-40B4-BE49-F238E27FC236}">
                <a16:creationId xmlns:a16="http://schemas.microsoft.com/office/drawing/2014/main" id="{DE83953F-5C2E-4839-BE7F-CB105E5CC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106" y="2722362"/>
            <a:ext cx="7964463" cy="320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258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FFBD-0C71-42FA-BEB5-1D33E59656ED}"/>
              </a:ext>
            </a:extLst>
          </p:cNvPr>
          <p:cNvSpPr>
            <a:spLocks noGrp="1"/>
          </p:cNvSpPr>
          <p:nvPr>
            <p:ph type="title"/>
          </p:nvPr>
        </p:nvSpPr>
        <p:spPr/>
        <p:txBody>
          <a:bodyPr/>
          <a:lstStyle/>
          <a:p>
            <a:r>
              <a:rPr lang="en-US" dirty="0"/>
              <a:t>Data visualization </a:t>
            </a:r>
          </a:p>
        </p:txBody>
      </p:sp>
      <p:sp>
        <p:nvSpPr>
          <p:cNvPr id="3" name="Content Placeholder 2">
            <a:extLst>
              <a:ext uri="{FF2B5EF4-FFF2-40B4-BE49-F238E27FC236}">
                <a16:creationId xmlns:a16="http://schemas.microsoft.com/office/drawing/2014/main" id="{B9FA50F2-D5DC-4EC1-AD3B-CD5A31CE3072}"/>
              </a:ext>
            </a:extLst>
          </p:cNvPr>
          <p:cNvSpPr>
            <a:spLocks noGrp="1"/>
          </p:cNvSpPr>
          <p:nvPr>
            <p:ph idx="1"/>
          </p:nvPr>
        </p:nvSpPr>
        <p:spPr/>
        <p:txBody>
          <a:bodyPr/>
          <a:lstStyle/>
          <a:p>
            <a:r>
              <a:rPr lang="en-US" dirty="0"/>
              <a:t>Graphical representation of information and data</a:t>
            </a:r>
          </a:p>
        </p:txBody>
      </p:sp>
      <p:pic>
        <p:nvPicPr>
          <p:cNvPr id="6" name="Picture 2" descr="80,716 Research Infographics Illustrations &amp; Clip Art - iStock">
            <a:extLst>
              <a:ext uri="{FF2B5EF4-FFF2-40B4-BE49-F238E27FC236}">
                <a16:creationId xmlns:a16="http://schemas.microsoft.com/office/drawing/2014/main" id="{BD936B56-9756-4BC2-804D-C73C21C9E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01" y="2368550"/>
            <a:ext cx="58293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35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6A17-7B70-46C7-A8E7-34A2BCF9E241}"/>
              </a:ext>
            </a:extLst>
          </p:cNvPr>
          <p:cNvSpPr>
            <a:spLocks noGrp="1"/>
          </p:cNvSpPr>
          <p:nvPr>
            <p:ph type="title"/>
          </p:nvPr>
        </p:nvSpPr>
        <p:spPr>
          <a:xfrm>
            <a:off x="3841458" y="3150270"/>
            <a:ext cx="10515600" cy="1325563"/>
          </a:xfrm>
        </p:spPr>
        <p:txBody>
          <a:bodyPr/>
          <a:lstStyle/>
          <a:p>
            <a:r>
              <a:rPr lang="en-US" dirty="0"/>
              <a:t>Other suggestions:</a:t>
            </a:r>
          </a:p>
        </p:txBody>
      </p:sp>
      <p:sp>
        <p:nvSpPr>
          <p:cNvPr id="3" name="Content Placeholder 2">
            <a:extLst>
              <a:ext uri="{FF2B5EF4-FFF2-40B4-BE49-F238E27FC236}">
                <a16:creationId xmlns:a16="http://schemas.microsoft.com/office/drawing/2014/main" id="{9CB0A23A-62B9-40D1-9D35-B67B082A259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4101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72A8-8E4F-442C-A9CB-B08EBC42E39E}"/>
              </a:ext>
            </a:extLst>
          </p:cNvPr>
          <p:cNvSpPr>
            <a:spLocks noGrp="1"/>
          </p:cNvSpPr>
          <p:nvPr>
            <p:ph type="title"/>
          </p:nvPr>
        </p:nvSpPr>
        <p:spPr/>
        <p:txBody>
          <a:bodyPr/>
          <a:lstStyle/>
          <a:p>
            <a:r>
              <a:rPr lang="en-US" dirty="0"/>
              <a:t>Avoid 3d graphs</a:t>
            </a:r>
          </a:p>
        </p:txBody>
      </p:sp>
      <p:sp>
        <p:nvSpPr>
          <p:cNvPr id="3" name="Content Placeholder 2">
            <a:extLst>
              <a:ext uri="{FF2B5EF4-FFF2-40B4-BE49-F238E27FC236}">
                <a16:creationId xmlns:a16="http://schemas.microsoft.com/office/drawing/2014/main" id="{9B1F0255-3F8C-483D-8CAB-7BDBBF99A409}"/>
              </a:ext>
            </a:extLst>
          </p:cNvPr>
          <p:cNvSpPr>
            <a:spLocks noGrp="1"/>
          </p:cNvSpPr>
          <p:nvPr>
            <p:ph idx="1"/>
          </p:nvPr>
        </p:nvSpPr>
        <p:spPr/>
        <p:txBody>
          <a:bodyPr/>
          <a:lstStyle/>
          <a:p>
            <a:endParaRPr lang="en-US" dirty="0"/>
          </a:p>
        </p:txBody>
      </p:sp>
      <p:pic>
        <p:nvPicPr>
          <p:cNvPr id="1028" name="Picture 4" descr="https://www.biostat.wisc.edu/~kbroman/topten_worstgraphs/cawley_fig1.jpg">
            <a:extLst>
              <a:ext uri="{FF2B5EF4-FFF2-40B4-BE49-F238E27FC236}">
                <a16:creationId xmlns:a16="http://schemas.microsoft.com/office/drawing/2014/main" id="{E9D9FB55-4A98-4915-BB7D-A2EF6C1275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743"/>
          <a:stretch/>
        </p:blipFill>
        <p:spPr bwMode="auto">
          <a:xfrm>
            <a:off x="7099640" y="1929235"/>
            <a:ext cx="4057719" cy="299953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jamescharts01">
            <a:extLst>
              <a:ext uri="{FF2B5EF4-FFF2-40B4-BE49-F238E27FC236}">
                <a16:creationId xmlns:a16="http://schemas.microsoft.com/office/drawing/2014/main" id="{E8102FA2-D6E2-4654-83D0-82FFF67D0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713" y="1825625"/>
            <a:ext cx="476250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915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0814-3D28-4E61-8CF3-16DB16292D3A}"/>
              </a:ext>
            </a:extLst>
          </p:cNvPr>
          <p:cNvSpPr>
            <a:spLocks noGrp="1"/>
          </p:cNvSpPr>
          <p:nvPr>
            <p:ph type="title"/>
          </p:nvPr>
        </p:nvSpPr>
        <p:spPr/>
        <p:txBody>
          <a:bodyPr/>
          <a:lstStyle/>
          <a:p>
            <a:r>
              <a:rPr lang="en-US" dirty="0"/>
              <a:t>Avoid 3d graphs</a:t>
            </a:r>
          </a:p>
        </p:txBody>
      </p:sp>
      <p:sp>
        <p:nvSpPr>
          <p:cNvPr id="3" name="Content Placeholder 2">
            <a:extLst>
              <a:ext uri="{FF2B5EF4-FFF2-40B4-BE49-F238E27FC236}">
                <a16:creationId xmlns:a16="http://schemas.microsoft.com/office/drawing/2014/main" id="{240E7CC3-D0EE-442E-AA7D-4DF7DA7C369B}"/>
              </a:ext>
            </a:extLst>
          </p:cNvPr>
          <p:cNvSpPr>
            <a:spLocks noGrp="1"/>
          </p:cNvSpPr>
          <p:nvPr>
            <p:ph idx="1"/>
          </p:nvPr>
        </p:nvSpPr>
        <p:spPr/>
        <p:txBody>
          <a:bodyPr/>
          <a:lstStyle/>
          <a:p>
            <a:r>
              <a:rPr lang="en-US" dirty="0"/>
              <a:t>Alternative:</a:t>
            </a:r>
          </a:p>
        </p:txBody>
      </p:sp>
      <p:pic>
        <p:nvPicPr>
          <p:cNvPr id="16386" name="Picture 2" descr="Fuel efficiency versus displacement and power for 32 cars (1973–74 models). Each dot represents one car, and the dot color represents the number of cylinders of the car. The four panels (a)–(d) show exactly the same data but use different perspectives. Data source: Motor Trend, 1974.">
            <a:extLst>
              <a:ext uri="{FF2B5EF4-FFF2-40B4-BE49-F238E27FC236}">
                <a16:creationId xmlns:a16="http://schemas.microsoft.com/office/drawing/2014/main" id="{95E36AA9-1ADD-41BC-BA90-135E7E3BD0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48" t="2836" b="48257"/>
          <a:stretch/>
        </p:blipFill>
        <p:spPr bwMode="auto">
          <a:xfrm>
            <a:off x="578839" y="2517207"/>
            <a:ext cx="3089887" cy="335406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Power versus displacement for 32 cars, with fuel efficiency represented by dot size. Data source: Motor Trend, 1974.">
            <a:extLst>
              <a:ext uri="{FF2B5EF4-FFF2-40B4-BE49-F238E27FC236}">
                <a16:creationId xmlns:a16="http://schemas.microsoft.com/office/drawing/2014/main" id="{FB4381F9-3F6B-4533-95EA-0C5FC5444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576" y="1450641"/>
            <a:ext cx="6301763" cy="472632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8EA132C9-03BA-4A3C-B2C0-68E4A48DE433}"/>
              </a:ext>
            </a:extLst>
          </p:cNvPr>
          <p:cNvSpPr/>
          <p:nvPr/>
        </p:nvSpPr>
        <p:spPr>
          <a:xfrm>
            <a:off x="4425542" y="2958125"/>
            <a:ext cx="626495" cy="171135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536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557ED-9DCB-4037-BF00-C44F6F2ABF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C6E6F9-88E0-41BB-B020-337E41432AC6}"/>
              </a:ext>
            </a:extLst>
          </p:cNvPr>
          <p:cNvSpPr>
            <a:spLocks noGrp="1"/>
          </p:cNvSpPr>
          <p:nvPr>
            <p:ph idx="1"/>
          </p:nvPr>
        </p:nvSpPr>
        <p:spPr/>
        <p:txBody>
          <a:bodyPr/>
          <a:lstStyle/>
          <a:p>
            <a:endParaRPr lang="en-US"/>
          </a:p>
        </p:txBody>
      </p:sp>
      <p:pic>
        <p:nvPicPr>
          <p:cNvPr id="15362" name="Picture 2" descr="https://www.oldstreetsolutions.com/wp-content/uploads/2021/05/Rotate-the-damn-plot-chart-1024x819.jpeg">
            <a:extLst>
              <a:ext uri="{FF2B5EF4-FFF2-40B4-BE49-F238E27FC236}">
                <a16:creationId xmlns:a16="http://schemas.microsoft.com/office/drawing/2014/main" id="{278541C6-45E4-43B1-ACE8-79DD35B62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022" y="507534"/>
            <a:ext cx="7483061" cy="598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598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junkcharts.typepad.com/.a/6a00d8341e992c53ef01a511c0b0c9970c-pi">
            <a:extLst>
              <a:ext uri="{FF2B5EF4-FFF2-40B4-BE49-F238E27FC236}">
                <a16:creationId xmlns:a16="http://schemas.microsoft.com/office/drawing/2014/main" id="{77B79AB9-D004-4D54-8A02-F26A68C6C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776" y="162644"/>
            <a:ext cx="6500448" cy="5719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551320-EFED-426C-B538-13107DE2209F}"/>
              </a:ext>
            </a:extLst>
          </p:cNvPr>
          <p:cNvSpPr txBox="1"/>
          <p:nvPr/>
        </p:nvSpPr>
        <p:spPr>
          <a:xfrm>
            <a:off x="11143357" y="6581001"/>
            <a:ext cx="833498" cy="276999"/>
          </a:xfrm>
          <a:prstGeom prst="rect">
            <a:avLst/>
          </a:prstGeom>
          <a:noFill/>
        </p:spPr>
        <p:txBody>
          <a:bodyPr wrap="none" rtlCol="0">
            <a:spAutoFit/>
          </a:bodyPr>
          <a:lstStyle/>
          <a:p>
            <a:r>
              <a:rPr lang="en-US" sz="1200" dirty="0" err="1"/>
              <a:t>junkcharts</a:t>
            </a:r>
            <a:endParaRPr lang="en-US" sz="1200" dirty="0"/>
          </a:p>
        </p:txBody>
      </p:sp>
    </p:spTree>
    <p:extLst>
      <p:ext uri="{BB962C8B-B14F-4D97-AF65-F5344CB8AC3E}">
        <p14:creationId xmlns:p14="http://schemas.microsoft.com/office/powerpoint/2010/main" val="3774296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411D-0339-44AA-B98B-84A6ACBC5FCC}"/>
              </a:ext>
            </a:extLst>
          </p:cNvPr>
          <p:cNvSpPr>
            <a:spLocks noGrp="1"/>
          </p:cNvSpPr>
          <p:nvPr>
            <p:ph type="title"/>
          </p:nvPr>
        </p:nvSpPr>
        <p:spPr/>
        <p:txBody>
          <a:bodyPr/>
          <a:lstStyle/>
          <a:p>
            <a:r>
              <a:rPr lang="en-US" dirty="0"/>
              <a:t>Additional tips</a:t>
            </a:r>
          </a:p>
        </p:txBody>
      </p:sp>
      <p:sp>
        <p:nvSpPr>
          <p:cNvPr id="3" name="Content Placeholder 2">
            <a:extLst>
              <a:ext uri="{FF2B5EF4-FFF2-40B4-BE49-F238E27FC236}">
                <a16:creationId xmlns:a16="http://schemas.microsoft.com/office/drawing/2014/main" id="{E5FC7BF7-F47B-4B96-972C-F6E420E9681E}"/>
              </a:ext>
            </a:extLst>
          </p:cNvPr>
          <p:cNvSpPr>
            <a:spLocks noGrp="1"/>
          </p:cNvSpPr>
          <p:nvPr>
            <p:ph idx="1"/>
          </p:nvPr>
        </p:nvSpPr>
        <p:spPr>
          <a:xfrm>
            <a:off x="486562" y="1926293"/>
            <a:ext cx="6853806" cy="4351338"/>
          </a:xfrm>
        </p:spPr>
        <p:txBody>
          <a:bodyPr>
            <a:normAutofit fontScale="92500" lnSpcReduction="10000"/>
          </a:bodyPr>
          <a:lstStyle/>
          <a:p>
            <a:r>
              <a:rPr lang="en-US" dirty="0"/>
              <a:t>Not because you did a lot work, you need to visualize everything!</a:t>
            </a:r>
          </a:p>
          <a:p>
            <a:pPr lvl="1"/>
            <a:r>
              <a:rPr lang="en-US" dirty="0"/>
              <a:t>It is ok to drop data, choose wisely and honestly </a:t>
            </a:r>
          </a:p>
          <a:p>
            <a:r>
              <a:rPr lang="en-US" dirty="0"/>
              <a:t>Think on the journal page costs</a:t>
            </a:r>
          </a:p>
          <a:p>
            <a:pPr lvl="1"/>
            <a:r>
              <a:rPr lang="en-US" dirty="0"/>
              <a:t>Do I need this viz?</a:t>
            </a:r>
          </a:p>
          <a:p>
            <a:pPr lvl="1"/>
            <a:r>
              <a:rPr lang="en-US" dirty="0"/>
              <a:t>Can I make it smaller?</a:t>
            </a:r>
          </a:p>
          <a:p>
            <a:r>
              <a:rPr lang="en-US" dirty="0"/>
              <a:t>During publishing review process you’ll likely re do your figures</a:t>
            </a:r>
          </a:p>
          <a:p>
            <a:pPr lvl="1"/>
            <a:r>
              <a:rPr lang="en-US" dirty="0"/>
              <a:t>Do them reproducible (e.g., R or Python)</a:t>
            </a:r>
          </a:p>
          <a:p>
            <a:r>
              <a:rPr lang="en-US" dirty="0"/>
              <a:t>Like any work, a good figure is a finished one!</a:t>
            </a:r>
          </a:p>
          <a:p>
            <a:pPr lvl="1"/>
            <a:r>
              <a:rPr lang="en-US" dirty="0"/>
              <a:t>Don’t fall into rabbit holes!</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EBF13871-A4B0-4360-8240-2DA5FB1EBA4C}"/>
              </a:ext>
            </a:extLst>
          </p:cNvPr>
          <p:cNvPicPr>
            <a:picLocks noChangeAspect="1"/>
          </p:cNvPicPr>
          <p:nvPr/>
        </p:nvPicPr>
        <p:blipFill>
          <a:blip r:embed="rId2"/>
          <a:stretch>
            <a:fillRect/>
          </a:stretch>
        </p:blipFill>
        <p:spPr>
          <a:xfrm>
            <a:off x="7410448" y="1870133"/>
            <a:ext cx="4629020" cy="2645154"/>
          </a:xfrm>
          <a:prstGeom prst="rect">
            <a:avLst/>
          </a:prstGeom>
        </p:spPr>
      </p:pic>
    </p:spTree>
    <p:extLst>
      <p:ext uri="{BB962C8B-B14F-4D97-AF65-F5344CB8AC3E}">
        <p14:creationId xmlns:p14="http://schemas.microsoft.com/office/powerpoint/2010/main" val="2218236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5FAC-4639-4C53-B007-4FF724824DC7}"/>
              </a:ext>
            </a:extLst>
          </p:cNvPr>
          <p:cNvSpPr>
            <a:spLocks noGrp="1"/>
          </p:cNvSpPr>
          <p:nvPr>
            <p:ph type="title"/>
          </p:nvPr>
        </p:nvSpPr>
        <p:spPr>
          <a:xfrm>
            <a:off x="587229" y="1967422"/>
            <a:ext cx="10967907" cy="1325563"/>
          </a:xfrm>
        </p:spPr>
        <p:txBody>
          <a:bodyPr/>
          <a:lstStyle/>
          <a:p>
            <a:r>
              <a:rPr lang="en-US" dirty="0"/>
              <a:t>Let’s practice by evaluating some visualizations</a:t>
            </a:r>
          </a:p>
        </p:txBody>
      </p:sp>
    </p:spTree>
    <p:extLst>
      <p:ext uri="{BB962C8B-B14F-4D97-AF65-F5344CB8AC3E}">
        <p14:creationId xmlns:p14="http://schemas.microsoft.com/office/powerpoint/2010/main" val="4262801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D081-1FCB-4EE1-B38F-9BCAE840CBA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2B91E9-3733-49F1-B4D9-A7AE17E4ECA1}"/>
              </a:ext>
            </a:extLst>
          </p:cNvPr>
          <p:cNvSpPr>
            <a:spLocks noGrp="1"/>
          </p:cNvSpPr>
          <p:nvPr>
            <p:ph idx="1"/>
          </p:nvPr>
        </p:nvSpPr>
        <p:spPr/>
        <p:txBody>
          <a:bodyPr/>
          <a:lstStyle/>
          <a:p>
            <a:endParaRPr lang="en-US" dirty="0"/>
          </a:p>
        </p:txBody>
      </p:sp>
      <p:pic>
        <p:nvPicPr>
          <p:cNvPr id="13314" name="Picture 2" descr="Leave or Remain in EU Chart">
            <a:extLst>
              <a:ext uri="{FF2B5EF4-FFF2-40B4-BE49-F238E27FC236}">
                <a16:creationId xmlns:a16="http://schemas.microsoft.com/office/drawing/2014/main" id="{AED5222D-DE2B-4AC9-8425-09DBC7B981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08" b="50826"/>
          <a:stretch/>
        </p:blipFill>
        <p:spPr bwMode="auto">
          <a:xfrm>
            <a:off x="1518290" y="2038320"/>
            <a:ext cx="3940975" cy="3372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eave or Remain in EU Chart">
            <a:extLst>
              <a:ext uri="{FF2B5EF4-FFF2-40B4-BE49-F238E27FC236}">
                <a16:creationId xmlns:a16="http://schemas.microsoft.com/office/drawing/2014/main" id="{A18A2691-A648-4C15-A676-6C9EF10146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930" t="49787" b="1039"/>
          <a:stretch/>
        </p:blipFill>
        <p:spPr bwMode="auto">
          <a:xfrm>
            <a:off x="6422239" y="2038320"/>
            <a:ext cx="3820733" cy="337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15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0A6331-246C-459B-99A7-BDB683CAC580}"/>
              </a:ext>
            </a:extLst>
          </p:cNvPr>
          <p:cNvSpPr>
            <a:spLocks noGrp="1"/>
          </p:cNvSpPr>
          <p:nvPr>
            <p:ph idx="1"/>
          </p:nvPr>
        </p:nvSpPr>
        <p:spPr>
          <a:xfrm>
            <a:off x="838200" y="360909"/>
            <a:ext cx="10223500" cy="777396"/>
          </a:xfrm>
        </p:spPr>
        <p:txBody>
          <a:bodyPr/>
          <a:lstStyle/>
          <a:p>
            <a:r>
              <a:rPr lang="en-US" b="1" dirty="0"/>
              <a:t>PRISM3 - Scatter Plot of Mean Annual SST Anomalies by Latitude</a:t>
            </a:r>
          </a:p>
        </p:txBody>
      </p:sp>
      <p:pic>
        <p:nvPicPr>
          <p:cNvPr id="1026" name="Picture 2" descr="PRISM3 - Scatter Plot of Mean Annual SST Anomalies by Latitude | U.S.  Geological Survey">
            <a:extLst>
              <a:ext uri="{FF2B5EF4-FFF2-40B4-BE49-F238E27FC236}">
                <a16:creationId xmlns:a16="http://schemas.microsoft.com/office/drawing/2014/main" id="{98990068-6F24-458F-B19A-9FE8E0BDB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077" y="749607"/>
            <a:ext cx="8781846" cy="54539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F136894-CADF-4A9A-A66F-ABC94B227C1F}"/>
              </a:ext>
            </a:extLst>
          </p:cNvPr>
          <p:cNvSpPr/>
          <p:nvPr/>
        </p:nvSpPr>
        <p:spPr>
          <a:xfrm>
            <a:off x="7592742" y="6368534"/>
            <a:ext cx="3665747" cy="369332"/>
          </a:xfrm>
          <a:prstGeom prst="rect">
            <a:avLst/>
          </a:prstGeom>
        </p:spPr>
        <p:txBody>
          <a:bodyPr wrap="none">
            <a:spAutoFit/>
          </a:bodyPr>
          <a:lstStyle/>
          <a:p>
            <a:r>
              <a:rPr lang="en-US" b="1" u="sng" dirty="0">
                <a:hlinkClick r:id="rId3"/>
              </a:rPr>
              <a:t>Florence Bascom Geoscience Center</a:t>
            </a:r>
            <a:r>
              <a:rPr lang="en-US" dirty="0"/>
              <a:t> </a:t>
            </a:r>
          </a:p>
        </p:txBody>
      </p:sp>
    </p:spTree>
    <p:extLst>
      <p:ext uri="{BB962C8B-B14F-4D97-AF65-F5344CB8AC3E}">
        <p14:creationId xmlns:p14="http://schemas.microsoft.com/office/powerpoint/2010/main" val="3595005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806F-F45D-4742-9F49-9AE08124CD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EF5D6B-E1BC-4225-968D-A0BC8F74708E}"/>
              </a:ext>
            </a:extLst>
          </p:cNvPr>
          <p:cNvSpPr>
            <a:spLocks noGrp="1"/>
          </p:cNvSpPr>
          <p:nvPr>
            <p:ph idx="1"/>
          </p:nvPr>
        </p:nvSpPr>
        <p:spPr/>
        <p:txBody>
          <a:bodyPr/>
          <a:lstStyle/>
          <a:p>
            <a:endParaRPr lang="en-US"/>
          </a:p>
        </p:txBody>
      </p:sp>
      <p:pic>
        <p:nvPicPr>
          <p:cNvPr id="4098" name="Picture 2" descr="COVID-19 In Charts: Examples of Good &amp; Bad Data Visualisation —  Analythical: Demystifying Data">
            <a:extLst>
              <a:ext uri="{FF2B5EF4-FFF2-40B4-BE49-F238E27FC236}">
                <a16:creationId xmlns:a16="http://schemas.microsoft.com/office/drawing/2014/main" id="{6996215B-6835-4D07-BCB6-B6685FD1B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 y="0"/>
            <a:ext cx="120538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323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2AC0-290A-4CBD-A912-FB65A4F8F651}"/>
              </a:ext>
            </a:extLst>
          </p:cNvPr>
          <p:cNvSpPr>
            <a:spLocks noGrp="1"/>
          </p:cNvSpPr>
          <p:nvPr>
            <p:ph type="title"/>
          </p:nvPr>
        </p:nvSpPr>
        <p:spPr/>
        <p:txBody>
          <a:bodyPr/>
          <a:lstStyle/>
          <a:p>
            <a:r>
              <a:rPr lang="en-US" dirty="0"/>
              <a:t>Why do we make data visualizations? </a:t>
            </a:r>
          </a:p>
        </p:txBody>
      </p:sp>
      <p:sp>
        <p:nvSpPr>
          <p:cNvPr id="3" name="Content Placeholder 2">
            <a:extLst>
              <a:ext uri="{FF2B5EF4-FFF2-40B4-BE49-F238E27FC236}">
                <a16:creationId xmlns:a16="http://schemas.microsoft.com/office/drawing/2014/main" id="{4051AFC5-7690-48BE-88A6-B8AF3708FD40}"/>
              </a:ext>
            </a:extLst>
          </p:cNvPr>
          <p:cNvSpPr>
            <a:spLocks noGrp="1"/>
          </p:cNvSpPr>
          <p:nvPr>
            <p:ph idx="1"/>
          </p:nvPr>
        </p:nvSpPr>
        <p:spPr>
          <a:xfrm>
            <a:off x="838200" y="1481676"/>
            <a:ext cx="10515600" cy="4351338"/>
          </a:xfrm>
        </p:spPr>
        <p:txBody>
          <a:bodyPr/>
          <a:lstStyle/>
          <a:p>
            <a:r>
              <a:rPr lang="en-US" dirty="0"/>
              <a:t>We make data visualizations to convey a lot of information at once </a:t>
            </a:r>
          </a:p>
          <a:p>
            <a:r>
              <a:rPr lang="en-US" dirty="0"/>
              <a:t>We are visual learners! </a:t>
            </a:r>
          </a:p>
          <a:p>
            <a:endParaRPr lang="en-US" dirty="0"/>
          </a:p>
        </p:txBody>
      </p:sp>
      <p:pic>
        <p:nvPicPr>
          <p:cNvPr id="4" name="Picture 2" descr="Kid drawing graph hi-res stock photography and images - Alamy">
            <a:extLst>
              <a:ext uri="{FF2B5EF4-FFF2-40B4-BE49-F238E27FC236}">
                <a16:creationId xmlns:a16="http://schemas.microsoft.com/office/drawing/2014/main" id="{989E0EAD-B1EC-4893-B9C6-8E475EF6F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878" y="2896391"/>
            <a:ext cx="4405456" cy="396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444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7F4E-ED86-470E-A165-133F4F724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FE584B-B679-4DE5-9443-0E769C461127}"/>
              </a:ext>
            </a:extLst>
          </p:cNvPr>
          <p:cNvSpPr>
            <a:spLocks noGrp="1"/>
          </p:cNvSpPr>
          <p:nvPr>
            <p:ph idx="1"/>
          </p:nvPr>
        </p:nvSpPr>
        <p:spPr/>
        <p:txBody>
          <a:bodyPr/>
          <a:lstStyle/>
          <a:p>
            <a:endParaRPr lang="en-US"/>
          </a:p>
        </p:txBody>
      </p:sp>
      <p:pic>
        <p:nvPicPr>
          <p:cNvPr id="3074" name="Picture 2" descr="cumulative iphone sales">
            <a:extLst>
              <a:ext uri="{FF2B5EF4-FFF2-40B4-BE49-F238E27FC236}">
                <a16:creationId xmlns:a16="http://schemas.microsoft.com/office/drawing/2014/main" id="{C7BF5AB5-3C83-4B48-803A-7815A1192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365125"/>
            <a:ext cx="10718800" cy="6043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665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22B1-2137-4CAC-B56E-715CA126AF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6F7DA4-7C9F-4709-AC40-6C2BDE48B10C}"/>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71A01FA8-89E0-49E5-AE53-AD88ED3E0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616" y="949266"/>
            <a:ext cx="9701353" cy="539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907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D9C9-ACCB-4D65-9A37-0D38579E8E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084D2A-651E-4D0C-A946-441017CD105D}"/>
              </a:ext>
            </a:extLst>
          </p:cNvPr>
          <p:cNvSpPr>
            <a:spLocks noGrp="1"/>
          </p:cNvSpPr>
          <p:nvPr>
            <p:ph idx="1"/>
          </p:nvPr>
        </p:nvSpPr>
        <p:spPr/>
        <p:txBody>
          <a:bodyPr/>
          <a:lstStyle/>
          <a:p>
            <a:endParaRPr lang="en-US"/>
          </a:p>
        </p:txBody>
      </p:sp>
      <p:pic>
        <p:nvPicPr>
          <p:cNvPr id="11266" name="Picture 2" descr="Parallel coordinates chart with too many colours">
            <a:extLst>
              <a:ext uri="{FF2B5EF4-FFF2-40B4-BE49-F238E27FC236}">
                <a16:creationId xmlns:a16="http://schemas.microsoft.com/office/drawing/2014/main" id="{FA3A0AD3-8C2A-4EAB-9524-434DF9E13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81037"/>
            <a:ext cx="9764336"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527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9A04-D7AE-4D75-A74A-A8F6E0A45E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873A0C-4F8E-4A35-AC05-4ADE402AAEB7}"/>
              </a:ext>
            </a:extLst>
          </p:cNvPr>
          <p:cNvSpPr>
            <a:spLocks noGrp="1"/>
          </p:cNvSpPr>
          <p:nvPr>
            <p:ph idx="1"/>
          </p:nvPr>
        </p:nvSpPr>
        <p:spPr/>
        <p:txBody>
          <a:bodyPr/>
          <a:lstStyle/>
          <a:p>
            <a:endParaRPr lang="en-US"/>
          </a:p>
        </p:txBody>
      </p:sp>
      <p:pic>
        <p:nvPicPr>
          <p:cNvPr id="4098" name="Picture 2" descr="pet ownership by grade">
            <a:extLst>
              <a:ext uri="{FF2B5EF4-FFF2-40B4-BE49-F238E27FC236}">
                <a16:creationId xmlns:a16="http://schemas.microsoft.com/office/drawing/2014/main" id="{0A4DA459-A5E1-41BB-BF11-BD03207EF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753" y="2004968"/>
            <a:ext cx="6255653" cy="3249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131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0C3C-5583-4D33-9C36-535DDDB935C7}"/>
              </a:ext>
            </a:extLst>
          </p:cNvPr>
          <p:cNvSpPr>
            <a:spLocks noGrp="1"/>
          </p:cNvSpPr>
          <p:nvPr>
            <p:ph type="title"/>
          </p:nvPr>
        </p:nvSpPr>
        <p:spPr>
          <a:xfrm>
            <a:off x="990600" y="2562225"/>
            <a:ext cx="10515600" cy="1325563"/>
          </a:xfrm>
        </p:spPr>
        <p:txBody>
          <a:bodyPr>
            <a:normAutofit fontScale="90000"/>
          </a:bodyPr>
          <a:lstStyle/>
          <a:p>
            <a:pPr algn="ctr"/>
            <a:r>
              <a:rPr lang="en-US" dirty="0"/>
              <a:t>The good, the bad, and the ugly of visualizations</a:t>
            </a:r>
            <a:br>
              <a:rPr lang="en-US" dirty="0"/>
            </a:br>
            <a:r>
              <a:rPr lang="en-US" dirty="0"/>
              <a:t>(Bad, ugly, good)</a:t>
            </a:r>
          </a:p>
        </p:txBody>
      </p:sp>
    </p:spTree>
    <p:extLst>
      <p:ext uri="{BB962C8B-B14F-4D97-AF65-F5344CB8AC3E}">
        <p14:creationId xmlns:p14="http://schemas.microsoft.com/office/powerpoint/2010/main" val="2860830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Indexed stock price over time for four major tech companies. In this variant of Figure 23.7, the data lines are not sufficiently anchored. This makes it difficult to ascertain to what extent they have deviated from the index value of 100 at the end of the covered time interval. Data source: Yahoo Finance">
            <a:extLst>
              <a:ext uri="{FF2B5EF4-FFF2-40B4-BE49-F238E27FC236}">
                <a16:creationId xmlns:a16="http://schemas.microsoft.com/office/drawing/2014/main" id="{75EB1D6D-6F9A-4D72-9710-3C38377BD1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769" y="2687826"/>
            <a:ext cx="3941763" cy="2432807"/>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tock price over time for four major tech companies. The stock price for each company has been normalized to equal 100 in June 2012. This figure mimics the ggplot2 default look, with white major and minor grid lines on a gray background. In this particular example, I think the grid lines overpower the data lines, and the result is a figure that is not well balanced and that doesn’t place sufficient emphasis on the data. Data source: Yahoo Finance">
            <a:extLst>
              <a:ext uri="{FF2B5EF4-FFF2-40B4-BE49-F238E27FC236}">
                <a16:creationId xmlns:a16="http://schemas.microsoft.com/office/drawing/2014/main" id="{5E2E94A5-59B4-4FAC-93BB-489C550C1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655" y="2827395"/>
            <a:ext cx="3666689" cy="226303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ndexed stock price over time for four major tech companies. Adding thin horizontal lines at all major y axis ticks provides a better set of reference points than just the one horizontal line of Figure 23.9. This design also removes the need for prominent x and y axis lines, since the evenly spaced horizontal lines create a visual frame for the plot panel. Data source: Yahoo Finance">
            <a:extLst>
              <a:ext uri="{FF2B5EF4-FFF2-40B4-BE49-F238E27FC236}">
                <a16:creationId xmlns:a16="http://schemas.microsoft.com/office/drawing/2014/main" id="{FA5E3E35-D06C-4A4F-83B9-855B7EA57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7589" y="2742508"/>
            <a:ext cx="3764569" cy="232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5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00BB-0820-497D-82CF-E25E0E9656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82BE83-CA45-4911-88B0-B05985C5FBCA}"/>
              </a:ext>
            </a:extLst>
          </p:cNvPr>
          <p:cNvSpPr>
            <a:spLocks noGrp="1"/>
          </p:cNvSpPr>
          <p:nvPr>
            <p:ph idx="1"/>
          </p:nvPr>
        </p:nvSpPr>
        <p:spPr/>
        <p:txBody>
          <a:bodyPr/>
          <a:lstStyle/>
          <a:p>
            <a:r>
              <a:rPr lang="en-US" dirty="0"/>
              <a:t>Get to the point of your message</a:t>
            </a:r>
          </a:p>
        </p:txBody>
      </p:sp>
      <p:pic>
        <p:nvPicPr>
          <p:cNvPr id="22530" name="Picture 2" descr="Mean arrival delay versus distance from New York City. Each point represents one destination, and the size of each point represents the number of flights from one of the three major New York City airports (Newark, JFK, or LaGuardia) to that destination in 2013. Negative delays imply that the flight arrived early. Solid lines represent the mean trends between arrival delay and distance. Delta has consistently lower arrival delays than other airlines, regardless of distance traveled. American has among the lowest delays, on average, for short distances, but has among the highest delays for longer distances traveled. This figure is labeled as “bad” because it is overly complex. Most readers will find it confusing and will not intuitively grasp what it is the figure is showing. Data source: U.S. Dept. of Transportation, Bureau of Transportation Statistics.">
            <a:extLst>
              <a:ext uri="{FF2B5EF4-FFF2-40B4-BE49-F238E27FC236}">
                <a16:creationId xmlns:a16="http://schemas.microsoft.com/office/drawing/2014/main" id="{3941B259-6569-430A-B49A-D85B05909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34" y="2382474"/>
            <a:ext cx="4911294" cy="3034004"/>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Mean arrival delay for flights out of the New York City area in 2013, by airline. American and Delta have the lowest mean arrival delays of all airlines flying out of the New York City area. Data source: U.S. Dept. of Transportation, Bureau of Transportation Statistics.">
            <a:extLst>
              <a:ext uri="{FF2B5EF4-FFF2-40B4-BE49-F238E27FC236}">
                <a16:creationId xmlns:a16="http://schemas.microsoft.com/office/drawing/2014/main" id="{F4A2C3E8-5796-44EC-BF48-D7C253E7C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15" y="2382474"/>
            <a:ext cx="4915854" cy="303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07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68026-4B5B-431C-96BD-C05E3303A0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B450B9-6937-465E-9D0C-ED7E7BD11F1E}"/>
              </a:ext>
            </a:extLst>
          </p:cNvPr>
          <p:cNvSpPr>
            <a:spLocks noGrp="1"/>
          </p:cNvSpPr>
          <p:nvPr>
            <p:ph idx="1"/>
          </p:nvPr>
        </p:nvSpPr>
        <p:spPr/>
        <p:txBody>
          <a:bodyPr/>
          <a:lstStyle/>
          <a:p>
            <a:r>
              <a:rPr lang="en-US" dirty="0"/>
              <a:t>It is a bad practice to make your readers guess what you mean</a:t>
            </a:r>
          </a:p>
        </p:txBody>
      </p:sp>
      <p:pic>
        <p:nvPicPr>
          <p:cNvPr id="13314" name="Picture 2" descr="Stock price over time for four major tech companies. The stock price for each company has been normalized to equal 100 in June 2012. This variant of Figure 22.4 has been labeled as “bad” because the y axis now does not have a title either, and what the values shown along the y axis represent is not immediately obvious from the context.">
            <a:extLst>
              <a:ext uri="{FF2B5EF4-FFF2-40B4-BE49-F238E27FC236}">
                <a16:creationId xmlns:a16="http://schemas.microsoft.com/office/drawing/2014/main" id="{4D9C4F23-40A8-4B31-9B7E-0A4E1CCFA1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49" r="2258"/>
          <a:stretch/>
        </p:blipFill>
        <p:spPr bwMode="auto">
          <a:xfrm>
            <a:off x="838199" y="3271281"/>
            <a:ext cx="4889501" cy="290568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tock price over time for four major tech companies. The stock price for each company has been normalized to equal 100 in June 2012. This figure is a slightly modified version of Figure 20.6 in Chapter 20. Here, the x axis representing time does not have a title. It is clear from the context that the numbers 2013, 2014, etc. refer to years.">
            <a:extLst>
              <a:ext uri="{FF2B5EF4-FFF2-40B4-BE49-F238E27FC236}">
                <a16:creationId xmlns:a16="http://schemas.microsoft.com/office/drawing/2014/main" id="{ED1A12D4-83E0-4A7A-8353-4430267A9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315" y="3192421"/>
            <a:ext cx="4963485" cy="306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3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467ED4-0EC6-4F1E-80ED-C28DD19EBE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7CB61C-0BBF-4263-8EF7-7CF389EC74D4}"/>
              </a:ext>
            </a:extLst>
          </p:cNvPr>
          <p:cNvSpPr>
            <a:spLocks noGrp="1"/>
          </p:cNvSpPr>
          <p:nvPr>
            <p:ph idx="1"/>
          </p:nvPr>
        </p:nvSpPr>
        <p:spPr/>
        <p:txBody>
          <a:bodyPr/>
          <a:lstStyle/>
          <a:p>
            <a:pPr marL="0" indent="0">
              <a:buNone/>
            </a:pPr>
            <a:r>
              <a:rPr lang="en-US" dirty="0"/>
              <a:t>Consistency is key</a:t>
            </a:r>
          </a:p>
        </p:txBody>
      </p:sp>
      <p:pic>
        <p:nvPicPr>
          <p:cNvPr id="21506" name="Picture 2" descr="Physiology and body-composition of male and female athletes. (a) The data set encompasses 73 female and 85 male professional athletes. (b) Male athletes tend to have higher red blood cell (RBC, reported in units of \(10^{12}\) per liter) counts than female athletes, but there are no such differences for white blood cell counts (WBC, reported in units of \(10^{9}\) per liter). (c) Male athletes tend to have a lower body fat percentage than female athletes performing in the same sport. Data source: Telford and Cunningham (1991)">
            <a:extLst>
              <a:ext uri="{FF2B5EF4-FFF2-40B4-BE49-F238E27FC236}">
                <a16:creationId xmlns:a16="http://schemas.microsoft.com/office/drawing/2014/main" id="{E5FBDEE5-8656-4A7D-8CAF-B4ABDE338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42" y="2724069"/>
            <a:ext cx="4391001" cy="329267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Physiology and body-composition of male and female athletes. This figure shows the exact same data as Figure 21.7, but now using a consistent visual language. Data for female athletes is always shown to the left of the corresponding data for male athletes, and genders are consistently color-coded throughout all elements of the figure. Data source: Telford and Cunningham (1991)">
            <a:extLst>
              <a:ext uri="{FF2B5EF4-FFF2-40B4-BE49-F238E27FC236}">
                <a16:creationId xmlns:a16="http://schemas.microsoft.com/office/drawing/2014/main" id="{1A8A1187-0E14-4718-9D11-BB56A5603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846" y="2644374"/>
            <a:ext cx="4497279" cy="337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90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3D6B-B645-4E04-8645-D0AF9EDD83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51D37E-E56F-4BEB-B621-8DEBDD0C4E9A}"/>
              </a:ext>
            </a:extLst>
          </p:cNvPr>
          <p:cNvSpPr>
            <a:spLocks noGrp="1"/>
          </p:cNvSpPr>
          <p:nvPr>
            <p:ph idx="1"/>
          </p:nvPr>
        </p:nvSpPr>
        <p:spPr/>
        <p:txBody>
          <a:bodyPr/>
          <a:lstStyle/>
          <a:p>
            <a:endParaRPr lang="en-US" dirty="0"/>
          </a:p>
        </p:txBody>
      </p:sp>
      <p:pic>
        <p:nvPicPr>
          <p:cNvPr id="14338" name="Picture 2" descr="Examples of poorly and appropriately formatted tables, using the data from Table 6.1 in Chapter 6. (a) This table violates numerous conventions of proper table formatting, including using vertical lines, using horizontal lines between data rows, and using centered data columns. (b) This table suffers from all problems of Table (a), and in addition it creates additional visual noise by alternating between very dark and very light rows. Also, the table header is not strongly visually separated from the table body. (c) This is an appropriately formatted table with a minimal design. (d) Colors can be used effectively to group data into rows, but the color differences should be subtle. The table header can be set off by using a stronger color. Data source: Box Office Mojo (http://www.boxofficemojo.com/). Used with permission">
            <a:extLst>
              <a:ext uri="{FF2B5EF4-FFF2-40B4-BE49-F238E27FC236}">
                <a16:creationId xmlns:a16="http://schemas.microsoft.com/office/drawing/2014/main" id="{D25B5A31-E943-4C62-9757-420392B550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788"/>
          <a:stretch/>
        </p:blipFill>
        <p:spPr bwMode="auto">
          <a:xfrm>
            <a:off x="1743354" y="2198993"/>
            <a:ext cx="8066171" cy="210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16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493FE-E8B6-400D-8E6C-C9ACA24C0077}"/>
              </a:ext>
            </a:extLst>
          </p:cNvPr>
          <p:cNvSpPr>
            <a:spLocks noGrp="1"/>
          </p:cNvSpPr>
          <p:nvPr>
            <p:ph type="title"/>
          </p:nvPr>
        </p:nvSpPr>
        <p:spPr/>
        <p:txBody>
          <a:bodyPr/>
          <a:lstStyle/>
          <a:p>
            <a:r>
              <a:rPr lang="en-US" dirty="0"/>
              <a:t>Why do we make data visualizations? </a:t>
            </a:r>
          </a:p>
        </p:txBody>
      </p:sp>
      <p:sp>
        <p:nvSpPr>
          <p:cNvPr id="3" name="Content Placeholder 2">
            <a:extLst>
              <a:ext uri="{FF2B5EF4-FFF2-40B4-BE49-F238E27FC236}">
                <a16:creationId xmlns:a16="http://schemas.microsoft.com/office/drawing/2014/main" id="{04343FDF-6F4F-42B9-B5A8-D06069D096FF}"/>
              </a:ext>
            </a:extLst>
          </p:cNvPr>
          <p:cNvSpPr>
            <a:spLocks noGrp="1"/>
          </p:cNvSpPr>
          <p:nvPr>
            <p:ph idx="1"/>
          </p:nvPr>
        </p:nvSpPr>
        <p:spPr/>
        <p:txBody>
          <a:bodyPr/>
          <a:lstStyle/>
          <a:p>
            <a:r>
              <a:rPr lang="en-US" dirty="0"/>
              <a:t>We make data visualizations to convey a lot of information</a:t>
            </a:r>
          </a:p>
          <a:p>
            <a:r>
              <a:rPr lang="en-US" dirty="0"/>
              <a:t>We are visual learners! </a:t>
            </a:r>
          </a:p>
        </p:txBody>
      </p:sp>
      <p:pic>
        <p:nvPicPr>
          <p:cNvPr id="4" name="Picture 3">
            <a:extLst>
              <a:ext uri="{FF2B5EF4-FFF2-40B4-BE49-F238E27FC236}">
                <a16:creationId xmlns:a16="http://schemas.microsoft.com/office/drawing/2014/main" id="{A6B01815-304A-44AC-8586-9740F8CE9BBC}"/>
              </a:ext>
            </a:extLst>
          </p:cNvPr>
          <p:cNvPicPr>
            <a:picLocks noChangeAspect="1"/>
          </p:cNvPicPr>
          <p:nvPr/>
        </p:nvPicPr>
        <p:blipFill rotWithShape="1">
          <a:blip r:embed="rId2"/>
          <a:srcRect b="17611"/>
          <a:stretch/>
        </p:blipFill>
        <p:spPr>
          <a:xfrm>
            <a:off x="1294701" y="2776756"/>
            <a:ext cx="2827457" cy="3963798"/>
          </a:xfrm>
          <a:prstGeom prst="rect">
            <a:avLst/>
          </a:prstGeom>
        </p:spPr>
      </p:pic>
      <p:pic>
        <p:nvPicPr>
          <p:cNvPr id="29698" name="Picture 2" descr="Previous plot with plot title and labells added.">
            <a:extLst>
              <a:ext uri="{FF2B5EF4-FFF2-40B4-BE49-F238E27FC236}">
                <a16:creationId xmlns:a16="http://schemas.microsoft.com/office/drawing/2014/main" id="{0E5DF3F6-353E-493B-816E-4BEF4AB7E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210" y="2293689"/>
            <a:ext cx="4581089" cy="458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029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3D6B-B645-4E04-8645-D0AF9EDD83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51D37E-E56F-4BEB-B621-8DEBDD0C4E9A}"/>
              </a:ext>
            </a:extLst>
          </p:cNvPr>
          <p:cNvSpPr>
            <a:spLocks noGrp="1"/>
          </p:cNvSpPr>
          <p:nvPr>
            <p:ph idx="1"/>
          </p:nvPr>
        </p:nvSpPr>
        <p:spPr/>
        <p:txBody>
          <a:bodyPr/>
          <a:lstStyle/>
          <a:p>
            <a:r>
              <a:rPr lang="en-US" dirty="0"/>
              <a:t>Better formatting</a:t>
            </a:r>
          </a:p>
        </p:txBody>
      </p:sp>
      <p:pic>
        <p:nvPicPr>
          <p:cNvPr id="14338" name="Picture 2" descr="Examples of poorly and appropriately formatted tables, using the data from Table 6.1 in Chapter 6. (a) This table violates numerous conventions of proper table formatting, including using vertical lines, using horizontal lines between data rows, and using centered data columns. (b) This table suffers from all problems of Table (a), and in addition it creates additional visual noise by alternating between very dark and very light rows. Also, the table header is not strongly visually separated from the table body. (c) This is an appropriately formatted table with a minimal design. (d) Colors can be used effectively to group data into rows, but the color differences should be subtle. The table header can be set off by using a stronger color. Data source: Box Office Mojo (http://www.boxofficemojo.com/). Used with permission">
            <a:extLst>
              <a:ext uri="{FF2B5EF4-FFF2-40B4-BE49-F238E27FC236}">
                <a16:creationId xmlns:a16="http://schemas.microsoft.com/office/drawing/2014/main" id="{D25B5A31-E943-4C62-9757-420392B55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354" y="2198993"/>
            <a:ext cx="8066171" cy="411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069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7BCA-3AE5-4178-8E02-75D376982C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2C3BD3-83A6-4D0F-8669-8AA325F9D521}"/>
              </a:ext>
            </a:extLst>
          </p:cNvPr>
          <p:cNvSpPr>
            <a:spLocks noGrp="1"/>
          </p:cNvSpPr>
          <p:nvPr>
            <p:ph idx="1"/>
          </p:nvPr>
        </p:nvSpPr>
        <p:spPr/>
        <p:txBody>
          <a:bodyPr/>
          <a:lstStyle/>
          <a:p>
            <a:endParaRPr lang="en-US"/>
          </a:p>
        </p:txBody>
      </p:sp>
      <p:pic>
        <p:nvPicPr>
          <p:cNvPr id="17410" name="Picture 2" descr="Bad data visualization example of picking the wrong chart type">
            <a:extLst>
              <a:ext uri="{FF2B5EF4-FFF2-40B4-BE49-F238E27FC236}">
                <a16:creationId xmlns:a16="http://schemas.microsoft.com/office/drawing/2014/main" id="{02D843D1-5604-4004-890D-27EB1C1F3F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2132577" y="2150306"/>
            <a:ext cx="3963423" cy="4161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703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7BCA-3AE5-4178-8E02-75D376982C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2C3BD3-83A6-4D0F-8669-8AA325F9D521}"/>
              </a:ext>
            </a:extLst>
          </p:cNvPr>
          <p:cNvSpPr>
            <a:spLocks noGrp="1"/>
          </p:cNvSpPr>
          <p:nvPr>
            <p:ph idx="1"/>
          </p:nvPr>
        </p:nvSpPr>
        <p:spPr/>
        <p:txBody>
          <a:bodyPr/>
          <a:lstStyle/>
          <a:p>
            <a:r>
              <a:rPr lang="en-US" dirty="0"/>
              <a:t>Avoid pie charts! </a:t>
            </a:r>
          </a:p>
        </p:txBody>
      </p:sp>
      <p:pic>
        <p:nvPicPr>
          <p:cNvPr id="17410" name="Picture 2" descr="Bad data visualization example of picking the wrong chart type">
            <a:extLst>
              <a:ext uri="{FF2B5EF4-FFF2-40B4-BE49-F238E27FC236}">
                <a16:creationId xmlns:a16="http://schemas.microsoft.com/office/drawing/2014/main" id="{02D843D1-5604-4004-890D-27EB1C1F3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577" y="2331281"/>
            <a:ext cx="7926846" cy="4161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4034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E4D44-6300-4298-82D7-259C4C21F2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0835CC-2F0F-48C4-952E-3870E3F714F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B9C99EA-0132-49CA-BF07-FD313ADF48DE}"/>
              </a:ext>
            </a:extLst>
          </p:cNvPr>
          <p:cNvPicPr>
            <a:picLocks noChangeAspect="1"/>
          </p:cNvPicPr>
          <p:nvPr/>
        </p:nvPicPr>
        <p:blipFill>
          <a:blip r:embed="rId2"/>
          <a:stretch>
            <a:fillRect/>
          </a:stretch>
        </p:blipFill>
        <p:spPr>
          <a:xfrm>
            <a:off x="611697" y="565058"/>
            <a:ext cx="10672925" cy="6003521"/>
          </a:xfrm>
          <a:prstGeom prst="rect">
            <a:avLst/>
          </a:prstGeom>
        </p:spPr>
      </p:pic>
    </p:spTree>
    <p:extLst>
      <p:ext uri="{BB962C8B-B14F-4D97-AF65-F5344CB8AC3E}">
        <p14:creationId xmlns:p14="http://schemas.microsoft.com/office/powerpoint/2010/main" val="222112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F47217-21CF-4C70-A3CB-51768057B512}"/>
              </a:ext>
            </a:extLst>
          </p:cNvPr>
          <p:cNvSpPr/>
          <p:nvPr/>
        </p:nvSpPr>
        <p:spPr>
          <a:xfrm>
            <a:off x="938868" y="1052693"/>
            <a:ext cx="2351349" cy="461665"/>
          </a:xfrm>
          <a:prstGeom prst="rect">
            <a:avLst/>
          </a:prstGeom>
        </p:spPr>
        <p:txBody>
          <a:bodyPr wrap="none">
            <a:spAutoFit/>
          </a:bodyPr>
          <a:lstStyle/>
          <a:p>
            <a:r>
              <a:rPr lang="en-US" sz="2400" dirty="0"/>
              <a:t>Avoid pie charts! </a:t>
            </a:r>
          </a:p>
        </p:txBody>
      </p:sp>
      <p:pic>
        <p:nvPicPr>
          <p:cNvPr id="7" name="Picture 6">
            <a:extLst>
              <a:ext uri="{FF2B5EF4-FFF2-40B4-BE49-F238E27FC236}">
                <a16:creationId xmlns:a16="http://schemas.microsoft.com/office/drawing/2014/main" id="{7F3929AC-D49B-43C2-BFA6-629FD655CB8B}"/>
              </a:ext>
            </a:extLst>
          </p:cNvPr>
          <p:cNvPicPr>
            <a:picLocks noChangeAspect="1"/>
          </p:cNvPicPr>
          <p:nvPr/>
        </p:nvPicPr>
        <p:blipFill>
          <a:blip r:embed="rId2"/>
          <a:stretch>
            <a:fillRect/>
          </a:stretch>
        </p:blipFill>
        <p:spPr>
          <a:xfrm>
            <a:off x="112967" y="2084033"/>
            <a:ext cx="4860181" cy="2689934"/>
          </a:xfrm>
          <a:prstGeom prst="rect">
            <a:avLst/>
          </a:prstGeom>
        </p:spPr>
      </p:pic>
      <p:pic>
        <p:nvPicPr>
          <p:cNvPr id="8" name="Picture 7">
            <a:extLst>
              <a:ext uri="{FF2B5EF4-FFF2-40B4-BE49-F238E27FC236}">
                <a16:creationId xmlns:a16="http://schemas.microsoft.com/office/drawing/2014/main" id="{E0076003-D963-4636-8524-24B41D051DBE}"/>
              </a:ext>
            </a:extLst>
          </p:cNvPr>
          <p:cNvPicPr>
            <a:picLocks noChangeAspect="1"/>
          </p:cNvPicPr>
          <p:nvPr/>
        </p:nvPicPr>
        <p:blipFill>
          <a:blip r:embed="rId3"/>
          <a:stretch>
            <a:fillRect/>
          </a:stretch>
        </p:blipFill>
        <p:spPr>
          <a:xfrm>
            <a:off x="5272346" y="1799693"/>
            <a:ext cx="6311824" cy="4487662"/>
          </a:xfrm>
          <a:prstGeom prst="rect">
            <a:avLst/>
          </a:prstGeom>
        </p:spPr>
      </p:pic>
    </p:spTree>
    <p:extLst>
      <p:ext uri="{BB962C8B-B14F-4D97-AF65-F5344CB8AC3E}">
        <p14:creationId xmlns:p14="http://schemas.microsoft.com/office/powerpoint/2010/main" val="791813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iro.medium.com/v2/resize:fit:700/1*9QE_yL3boSLqopJkSBfL5A.png">
            <a:extLst>
              <a:ext uri="{FF2B5EF4-FFF2-40B4-BE49-F238E27FC236}">
                <a16:creationId xmlns:a16="http://schemas.microsoft.com/office/drawing/2014/main" id="{19C35779-F1D9-47FB-995A-9BAC9B6D44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007"/>
          <a:stretch/>
        </p:blipFill>
        <p:spPr bwMode="auto">
          <a:xfrm>
            <a:off x="609600" y="1760378"/>
            <a:ext cx="5486400" cy="478012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F06E43E8-8ECA-4F38-81B0-337C079FB1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6179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35D7E-BB6D-447D-9873-97817ABCA598}"/>
              </a:ext>
            </a:extLst>
          </p:cNvPr>
          <p:cNvSpPr>
            <a:spLocks noGrp="1"/>
          </p:cNvSpPr>
          <p:nvPr>
            <p:ph idx="1"/>
          </p:nvPr>
        </p:nvSpPr>
        <p:spPr>
          <a:xfrm>
            <a:off x="609600" y="1101725"/>
            <a:ext cx="10515600" cy="4351338"/>
          </a:xfrm>
        </p:spPr>
        <p:txBody>
          <a:bodyPr/>
          <a:lstStyle/>
          <a:p>
            <a:r>
              <a:rPr lang="en-US" b="1" dirty="0"/>
              <a:t>Mistake: Truncating the scale</a:t>
            </a:r>
            <a:endParaRPr lang="en-US" dirty="0"/>
          </a:p>
        </p:txBody>
      </p:sp>
      <p:pic>
        <p:nvPicPr>
          <p:cNvPr id="6146" name="Picture 2" descr="https://miro.medium.com/v2/resize:fit:700/1*9QE_yL3boSLqopJkSBfL5A.png">
            <a:extLst>
              <a:ext uri="{FF2B5EF4-FFF2-40B4-BE49-F238E27FC236}">
                <a16:creationId xmlns:a16="http://schemas.microsoft.com/office/drawing/2014/main" id="{19C35779-F1D9-47FB-995A-9BAC9B6D4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60378"/>
            <a:ext cx="10759114" cy="4780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5961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miro.medium.com/v2/resize:fit:700/1*H21mduPmvzot3oaMThNfFQ.png">
            <a:extLst>
              <a:ext uri="{FF2B5EF4-FFF2-40B4-BE49-F238E27FC236}">
                <a16:creationId xmlns:a16="http://schemas.microsoft.com/office/drawing/2014/main" id="{48769BF0-5119-41A5-8741-C9B6B687F4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673"/>
          <a:stretch/>
        </p:blipFill>
        <p:spPr bwMode="auto">
          <a:xfrm>
            <a:off x="571557" y="1089818"/>
            <a:ext cx="5333944" cy="565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3273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220F0-2AD7-4EB9-A110-B94AA489DF95}"/>
              </a:ext>
            </a:extLst>
          </p:cNvPr>
          <p:cNvSpPr>
            <a:spLocks noGrp="1"/>
          </p:cNvSpPr>
          <p:nvPr>
            <p:ph idx="1"/>
          </p:nvPr>
        </p:nvSpPr>
        <p:spPr>
          <a:xfrm>
            <a:off x="287671" y="441325"/>
            <a:ext cx="10515600" cy="4351338"/>
          </a:xfrm>
        </p:spPr>
        <p:txBody>
          <a:bodyPr/>
          <a:lstStyle/>
          <a:p>
            <a:r>
              <a:rPr lang="en-US" b="1" dirty="0"/>
              <a:t>Mistake: Forcing a relationship by cherry-picking scales</a:t>
            </a:r>
            <a:endParaRPr lang="en-US" dirty="0"/>
          </a:p>
        </p:txBody>
      </p:sp>
      <p:pic>
        <p:nvPicPr>
          <p:cNvPr id="7170" name="Picture 2" descr="https://miro.medium.com/v2/resize:fit:700/1*H21mduPmvzot3oaMThNfFQ.png">
            <a:extLst>
              <a:ext uri="{FF2B5EF4-FFF2-40B4-BE49-F238E27FC236}">
                <a16:creationId xmlns:a16="http://schemas.microsoft.com/office/drawing/2014/main" id="{48769BF0-5119-41A5-8741-C9B6B687F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56" y="1089818"/>
            <a:ext cx="10813433" cy="565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5187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miro.medium.com/v2/resize:fit:700/1*GB8vGeGzMeueEbkpGTTZVQ.png">
            <a:extLst>
              <a:ext uri="{FF2B5EF4-FFF2-40B4-BE49-F238E27FC236}">
                <a16:creationId xmlns:a16="http://schemas.microsoft.com/office/drawing/2014/main" id="{EDF477F7-910E-468D-8DFA-9E38DEA74F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930"/>
          <a:stretch/>
        </p:blipFill>
        <p:spPr bwMode="auto">
          <a:xfrm>
            <a:off x="241301" y="1051489"/>
            <a:ext cx="5664200" cy="526041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77BEBB69-D898-4F59-89B3-CA1BB9CAB69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933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543D-ADDB-4424-BE1C-F5337128F84B}"/>
              </a:ext>
            </a:extLst>
          </p:cNvPr>
          <p:cNvSpPr>
            <a:spLocks noGrp="1"/>
          </p:cNvSpPr>
          <p:nvPr>
            <p:ph type="title"/>
          </p:nvPr>
        </p:nvSpPr>
        <p:spPr/>
        <p:txBody>
          <a:bodyPr/>
          <a:lstStyle/>
          <a:p>
            <a:r>
              <a:rPr lang="en-US" dirty="0"/>
              <a:t>We are visual learners! </a:t>
            </a:r>
          </a:p>
        </p:txBody>
      </p:sp>
      <p:pic>
        <p:nvPicPr>
          <p:cNvPr id="10242" name="Picture 2" descr="Kid drawing graph hi-res stock photography and images - Alamy">
            <a:extLst>
              <a:ext uri="{FF2B5EF4-FFF2-40B4-BE49-F238E27FC236}">
                <a16:creationId xmlns:a16="http://schemas.microsoft.com/office/drawing/2014/main" id="{E821C413-43FB-4FD8-A208-6EB55624D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1690688"/>
            <a:ext cx="5603875" cy="503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167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A94083-7367-47FD-AF3E-A539E41B470F}"/>
              </a:ext>
            </a:extLst>
          </p:cNvPr>
          <p:cNvSpPr>
            <a:spLocks noGrp="1"/>
          </p:cNvSpPr>
          <p:nvPr>
            <p:ph idx="1"/>
          </p:nvPr>
        </p:nvSpPr>
        <p:spPr>
          <a:xfrm>
            <a:off x="241300" y="482600"/>
            <a:ext cx="10515600" cy="4351338"/>
          </a:xfrm>
        </p:spPr>
        <p:txBody>
          <a:bodyPr/>
          <a:lstStyle/>
          <a:p>
            <a:r>
              <a:rPr lang="en-US" b="1" dirty="0"/>
              <a:t>Mistake: Charts that conceal their point</a:t>
            </a:r>
          </a:p>
          <a:p>
            <a:endParaRPr lang="en-US" dirty="0"/>
          </a:p>
        </p:txBody>
      </p:sp>
      <p:pic>
        <p:nvPicPr>
          <p:cNvPr id="10242" name="Picture 2" descr="https://miro.medium.com/v2/resize:fit:700/1*GB8vGeGzMeueEbkpGTTZVQ.png">
            <a:extLst>
              <a:ext uri="{FF2B5EF4-FFF2-40B4-BE49-F238E27FC236}">
                <a16:creationId xmlns:a16="http://schemas.microsoft.com/office/drawing/2014/main" id="{EDF477F7-910E-468D-8DFA-9E38DEA74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051489"/>
            <a:ext cx="11543223" cy="526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617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FB4B5FB-21DC-4314-AFF1-DFF228E8CC23}"/>
              </a:ext>
            </a:extLst>
          </p:cNvPr>
          <p:cNvSpPr>
            <a:spLocks noGrp="1"/>
          </p:cNvSpPr>
          <p:nvPr>
            <p:ph type="title"/>
          </p:nvPr>
        </p:nvSpPr>
        <p:spPr>
          <a:xfrm>
            <a:off x="977900" y="2766218"/>
            <a:ext cx="10515600" cy="1325563"/>
          </a:xfrm>
        </p:spPr>
        <p:txBody>
          <a:bodyPr/>
          <a:lstStyle/>
          <a:p>
            <a:r>
              <a:rPr lang="en-US" dirty="0"/>
              <a:t>Take a step further: Make a story graph!</a:t>
            </a:r>
          </a:p>
        </p:txBody>
      </p:sp>
    </p:spTree>
    <p:extLst>
      <p:ext uri="{BB962C8B-B14F-4D97-AF65-F5344CB8AC3E}">
        <p14:creationId xmlns:p14="http://schemas.microsoft.com/office/powerpoint/2010/main" val="2482372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41D44-60BF-4C02-9BF3-9DBE4F1BE95C}"/>
              </a:ext>
            </a:extLst>
          </p:cNvPr>
          <p:cNvSpPr>
            <a:spLocks noGrp="1"/>
          </p:cNvSpPr>
          <p:nvPr>
            <p:ph type="title"/>
          </p:nvPr>
        </p:nvSpPr>
        <p:spPr/>
        <p:txBody>
          <a:bodyPr/>
          <a:lstStyle/>
          <a:p>
            <a:r>
              <a:rPr lang="en-US" dirty="0"/>
              <a:t>Take a step further: Make a story graph</a:t>
            </a:r>
          </a:p>
        </p:txBody>
      </p:sp>
      <p:sp>
        <p:nvSpPr>
          <p:cNvPr id="3" name="Content Placeholder 2">
            <a:extLst>
              <a:ext uri="{FF2B5EF4-FFF2-40B4-BE49-F238E27FC236}">
                <a16:creationId xmlns:a16="http://schemas.microsoft.com/office/drawing/2014/main" id="{56AEC9A1-04B7-4EDF-BD9B-E3A8DDDEC0ED}"/>
              </a:ext>
            </a:extLst>
          </p:cNvPr>
          <p:cNvSpPr>
            <a:spLocks noGrp="1"/>
          </p:cNvSpPr>
          <p:nvPr>
            <p:ph idx="1"/>
          </p:nvPr>
        </p:nvSpPr>
        <p:spPr/>
        <p:txBody>
          <a:bodyPr/>
          <a:lstStyle/>
          <a:p>
            <a:r>
              <a:rPr lang="en-US" dirty="0"/>
              <a:t>Goal: Visualize mean temperature across Nevada counties</a:t>
            </a:r>
          </a:p>
        </p:txBody>
      </p:sp>
      <p:pic>
        <p:nvPicPr>
          <p:cNvPr id="4" name="Picture 3">
            <a:extLst>
              <a:ext uri="{FF2B5EF4-FFF2-40B4-BE49-F238E27FC236}">
                <a16:creationId xmlns:a16="http://schemas.microsoft.com/office/drawing/2014/main" id="{1D2C4DB6-AE93-44D9-BFB6-3BE2D7CBB555}"/>
              </a:ext>
            </a:extLst>
          </p:cNvPr>
          <p:cNvPicPr>
            <a:picLocks noChangeAspect="1"/>
          </p:cNvPicPr>
          <p:nvPr/>
        </p:nvPicPr>
        <p:blipFill>
          <a:blip r:embed="rId2"/>
          <a:stretch>
            <a:fillRect/>
          </a:stretch>
        </p:blipFill>
        <p:spPr>
          <a:xfrm>
            <a:off x="1211248" y="2711479"/>
            <a:ext cx="3248025" cy="3028950"/>
          </a:xfrm>
          <a:prstGeom prst="rect">
            <a:avLst/>
          </a:prstGeom>
        </p:spPr>
      </p:pic>
      <p:pic>
        <p:nvPicPr>
          <p:cNvPr id="6" name="Picture 5">
            <a:extLst>
              <a:ext uri="{FF2B5EF4-FFF2-40B4-BE49-F238E27FC236}">
                <a16:creationId xmlns:a16="http://schemas.microsoft.com/office/drawing/2014/main" id="{DA6F16D3-77D8-498D-B674-57A81E9CEF66}"/>
              </a:ext>
            </a:extLst>
          </p:cNvPr>
          <p:cNvPicPr>
            <a:picLocks noChangeAspect="1"/>
          </p:cNvPicPr>
          <p:nvPr/>
        </p:nvPicPr>
        <p:blipFill>
          <a:blip r:embed="rId3"/>
          <a:stretch>
            <a:fillRect/>
          </a:stretch>
        </p:blipFill>
        <p:spPr>
          <a:xfrm>
            <a:off x="5738683" y="2296327"/>
            <a:ext cx="5290482" cy="3880636"/>
          </a:xfrm>
          <a:prstGeom prst="rect">
            <a:avLst/>
          </a:prstGeom>
        </p:spPr>
      </p:pic>
    </p:spTree>
    <p:extLst>
      <p:ext uri="{BB962C8B-B14F-4D97-AF65-F5344CB8AC3E}">
        <p14:creationId xmlns:p14="http://schemas.microsoft.com/office/powerpoint/2010/main" val="1196459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32580D-9EF1-4D99-8D05-A0B9BCD55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53" y="1462241"/>
            <a:ext cx="5362575" cy="3933517"/>
          </a:xfrm>
          <a:prstGeom prst="rect">
            <a:avLst/>
          </a:prstGeom>
        </p:spPr>
      </p:pic>
      <p:pic>
        <p:nvPicPr>
          <p:cNvPr id="5" name="Picture 4">
            <a:extLst>
              <a:ext uri="{FF2B5EF4-FFF2-40B4-BE49-F238E27FC236}">
                <a16:creationId xmlns:a16="http://schemas.microsoft.com/office/drawing/2014/main" id="{B5BB58E8-9B10-4DC1-B25E-B7FA8D9AA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301" y="1462241"/>
            <a:ext cx="5362575" cy="3933517"/>
          </a:xfrm>
          <a:prstGeom prst="rect">
            <a:avLst/>
          </a:prstGeom>
        </p:spPr>
      </p:pic>
    </p:spTree>
    <p:extLst>
      <p:ext uri="{BB962C8B-B14F-4D97-AF65-F5344CB8AC3E}">
        <p14:creationId xmlns:p14="http://schemas.microsoft.com/office/powerpoint/2010/main" val="196944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079BA-B5CC-4A4F-B4E2-7D08EEDBD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42" y="1126681"/>
            <a:ext cx="5362575" cy="3933517"/>
          </a:xfrm>
          <a:prstGeom prst="rect">
            <a:avLst/>
          </a:prstGeom>
        </p:spPr>
      </p:pic>
      <p:pic>
        <p:nvPicPr>
          <p:cNvPr id="6" name="Picture 5">
            <a:extLst>
              <a:ext uri="{FF2B5EF4-FFF2-40B4-BE49-F238E27FC236}">
                <a16:creationId xmlns:a16="http://schemas.microsoft.com/office/drawing/2014/main" id="{2F343462-6FDE-42AB-902E-0E6F760B7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250" y="1267144"/>
            <a:ext cx="5362575" cy="3933517"/>
          </a:xfrm>
          <a:prstGeom prst="rect">
            <a:avLst/>
          </a:prstGeom>
        </p:spPr>
      </p:pic>
    </p:spTree>
    <p:extLst>
      <p:ext uri="{BB962C8B-B14F-4D97-AF65-F5344CB8AC3E}">
        <p14:creationId xmlns:p14="http://schemas.microsoft.com/office/powerpoint/2010/main" val="319672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11C6A9-E6E4-47BE-8A1C-8ACD2ED19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75" y="1267144"/>
            <a:ext cx="5362575" cy="3933517"/>
          </a:xfrm>
          <a:prstGeom prst="rect">
            <a:avLst/>
          </a:prstGeom>
        </p:spPr>
      </p:pic>
      <p:pic>
        <p:nvPicPr>
          <p:cNvPr id="7" name="Picture 6">
            <a:extLst>
              <a:ext uri="{FF2B5EF4-FFF2-40B4-BE49-F238E27FC236}">
                <a16:creationId xmlns:a16="http://schemas.microsoft.com/office/drawing/2014/main" id="{A455A30E-1031-4473-ADB5-85C073BFF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250" y="1267143"/>
            <a:ext cx="5362575" cy="3933517"/>
          </a:xfrm>
          <a:prstGeom prst="rect">
            <a:avLst/>
          </a:prstGeom>
        </p:spPr>
      </p:pic>
    </p:spTree>
    <p:extLst>
      <p:ext uri="{BB962C8B-B14F-4D97-AF65-F5344CB8AC3E}">
        <p14:creationId xmlns:p14="http://schemas.microsoft.com/office/powerpoint/2010/main" val="73280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Curved Down 3">
            <a:extLst>
              <a:ext uri="{FF2B5EF4-FFF2-40B4-BE49-F238E27FC236}">
                <a16:creationId xmlns:a16="http://schemas.microsoft.com/office/drawing/2014/main" id="{474D62E0-91E0-4AD4-A223-3479E3F1749C}"/>
              </a:ext>
            </a:extLst>
          </p:cNvPr>
          <p:cNvSpPr/>
          <p:nvPr/>
        </p:nvSpPr>
        <p:spPr>
          <a:xfrm>
            <a:off x="4597400" y="800100"/>
            <a:ext cx="2273300" cy="8905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0E20AE1C-5A07-4203-B65F-97FE0A5CD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81" y="2198871"/>
            <a:ext cx="4459744" cy="3267739"/>
          </a:xfrm>
          <a:prstGeom prst="rect">
            <a:avLst/>
          </a:prstGeom>
        </p:spPr>
      </p:pic>
      <p:pic>
        <p:nvPicPr>
          <p:cNvPr id="7" name="Picture 6">
            <a:extLst>
              <a:ext uri="{FF2B5EF4-FFF2-40B4-BE49-F238E27FC236}">
                <a16:creationId xmlns:a16="http://schemas.microsoft.com/office/drawing/2014/main" id="{48111848-ECE8-4290-9278-C80AFC00F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700" y="2305249"/>
            <a:ext cx="4412332" cy="3234038"/>
          </a:xfrm>
          <a:prstGeom prst="rect">
            <a:avLst/>
          </a:prstGeom>
        </p:spPr>
      </p:pic>
    </p:spTree>
    <p:extLst>
      <p:ext uri="{BB962C8B-B14F-4D97-AF65-F5344CB8AC3E}">
        <p14:creationId xmlns:p14="http://schemas.microsoft.com/office/powerpoint/2010/main" val="61480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8EBC-48B4-405B-8599-BAB2A3FBB85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BC2CCE1-6E10-441D-9B6A-DDB60273390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05BCB77-5E52-4B60-BBB2-3650C206E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1225" y="1529353"/>
            <a:ext cx="5362575" cy="3933517"/>
          </a:xfrm>
          <a:prstGeom prst="rect">
            <a:avLst/>
          </a:prstGeom>
        </p:spPr>
      </p:pic>
      <p:pic>
        <p:nvPicPr>
          <p:cNvPr id="6" name="Picture 5">
            <a:extLst>
              <a:ext uri="{FF2B5EF4-FFF2-40B4-BE49-F238E27FC236}">
                <a16:creationId xmlns:a16="http://schemas.microsoft.com/office/drawing/2014/main" id="{94AA88EE-9C7A-4FC9-8297-E3D31FA6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97" y="1565854"/>
            <a:ext cx="5080065" cy="3726292"/>
          </a:xfrm>
          <a:prstGeom prst="rect">
            <a:avLst/>
          </a:prstGeom>
        </p:spPr>
      </p:pic>
    </p:spTree>
    <p:extLst>
      <p:ext uri="{BB962C8B-B14F-4D97-AF65-F5344CB8AC3E}">
        <p14:creationId xmlns:p14="http://schemas.microsoft.com/office/powerpoint/2010/main" val="418481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3929AC-D49B-43C2-BFA6-629FD655CB8B}"/>
              </a:ext>
            </a:extLst>
          </p:cNvPr>
          <p:cNvPicPr>
            <a:picLocks noChangeAspect="1"/>
          </p:cNvPicPr>
          <p:nvPr/>
        </p:nvPicPr>
        <p:blipFill>
          <a:blip r:embed="rId2"/>
          <a:stretch>
            <a:fillRect/>
          </a:stretch>
        </p:blipFill>
        <p:spPr>
          <a:xfrm>
            <a:off x="112967" y="2084033"/>
            <a:ext cx="4860181" cy="2689934"/>
          </a:xfrm>
          <a:prstGeom prst="rect">
            <a:avLst/>
          </a:prstGeom>
        </p:spPr>
      </p:pic>
      <p:pic>
        <p:nvPicPr>
          <p:cNvPr id="8" name="Picture 7">
            <a:extLst>
              <a:ext uri="{FF2B5EF4-FFF2-40B4-BE49-F238E27FC236}">
                <a16:creationId xmlns:a16="http://schemas.microsoft.com/office/drawing/2014/main" id="{E0076003-D963-4636-8524-24B41D051DBE}"/>
              </a:ext>
            </a:extLst>
          </p:cNvPr>
          <p:cNvPicPr>
            <a:picLocks noChangeAspect="1"/>
          </p:cNvPicPr>
          <p:nvPr/>
        </p:nvPicPr>
        <p:blipFill>
          <a:blip r:embed="rId3"/>
          <a:stretch>
            <a:fillRect/>
          </a:stretch>
        </p:blipFill>
        <p:spPr>
          <a:xfrm>
            <a:off x="5280735" y="1514358"/>
            <a:ext cx="6311824" cy="4487662"/>
          </a:xfrm>
          <a:prstGeom prst="rect">
            <a:avLst/>
          </a:prstGeom>
        </p:spPr>
      </p:pic>
    </p:spTree>
    <p:extLst>
      <p:ext uri="{BB962C8B-B14F-4D97-AF65-F5344CB8AC3E}">
        <p14:creationId xmlns:p14="http://schemas.microsoft.com/office/powerpoint/2010/main" val="1573576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5474-D924-4C52-8DF0-A8A9D179EF63}"/>
              </a:ext>
            </a:extLst>
          </p:cNvPr>
          <p:cNvSpPr>
            <a:spLocks noGrp="1"/>
          </p:cNvSpPr>
          <p:nvPr>
            <p:ph type="title"/>
          </p:nvPr>
        </p:nvSpPr>
        <p:spPr/>
        <p:txBody>
          <a:bodyPr/>
          <a:lstStyle/>
          <a:p>
            <a:r>
              <a:rPr lang="en-US" dirty="0"/>
              <a:t>Take home messages</a:t>
            </a:r>
          </a:p>
        </p:txBody>
      </p:sp>
      <p:sp>
        <p:nvSpPr>
          <p:cNvPr id="3" name="Content Placeholder 2">
            <a:extLst>
              <a:ext uri="{FF2B5EF4-FFF2-40B4-BE49-F238E27FC236}">
                <a16:creationId xmlns:a16="http://schemas.microsoft.com/office/drawing/2014/main" id="{A76E8604-5616-4251-ADEC-58C91FA4DE4A}"/>
              </a:ext>
            </a:extLst>
          </p:cNvPr>
          <p:cNvSpPr>
            <a:spLocks noGrp="1"/>
          </p:cNvSpPr>
          <p:nvPr>
            <p:ph idx="1"/>
          </p:nvPr>
        </p:nvSpPr>
        <p:spPr/>
        <p:txBody>
          <a:bodyPr/>
          <a:lstStyle/>
          <a:p>
            <a:r>
              <a:rPr lang="en-US" dirty="0"/>
              <a:t>Less is more</a:t>
            </a:r>
          </a:p>
          <a:p>
            <a:r>
              <a:rPr lang="en-US" dirty="0"/>
              <a:t>Data visualization can be misleading</a:t>
            </a:r>
          </a:p>
          <a:p>
            <a:r>
              <a:rPr lang="en-US" dirty="0"/>
              <a:t>Apply design principles</a:t>
            </a:r>
          </a:p>
          <a:p>
            <a:r>
              <a:rPr lang="en-US" dirty="0"/>
              <a:t>Focus on the message you want to convey: What is your data saying? Then visualize that message</a:t>
            </a:r>
          </a:p>
          <a:p>
            <a:r>
              <a:rPr lang="en-US" dirty="0"/>
              <a:t>Try to tell a story with your visualization</a:t>
            </a:r>
          </a:p>
        </p:txBody>
      </p:sp>
    </p:spTree>
    <p:extLst>
      <p:ext uri="{BB962C8B-B14F-4D97-AF65-F5344CB8AC3E}">
        <p14:creationId xmlns:p14="http://schemas.microsoft.com/office/powerpoint/2010/main" val="313437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2A89-9239-4C36-8AAF-F41FC9C6A9A0}"/>
              </a:ext>
            </a:extLst>
          </p:cNvPr>
          <p:cNvSpPr>
            <a:spLocks noGrp="1"/>
          </p:cNvSpPr>
          <p:nvPr>
            <p:ph type="title"/>
          </p:nvPr>
        </p:nvSpPr>
        <p:spPr/>
        <p:txBody>
          <a:bodyPr/>
          <a:lstStyle/>
          <a:p>
            <a:r>
              <a:rPr lang="en-US" dirty="0"/>
              <a:t>Why is data visualization important? </a:t>
            </a:r>
          </a:p>
        </p:txBody>
      </p:sp>
      <p:sp>
        <p:nvSpPr>
          <p:cNvPr id="3" name="Content Placeholder 2">
            <a:extLst>
              <a:ext uri="{FF2B5EF4-FFF2-40B4-BE49-F238E27FC236}">
                <a16:creationId xmlns:a16="http://schemas.microsoft.com/office/drawing/2014/main" id="{DB2F14B4-AC06-4A95-B5C7-DD2331863451}"/>
              </a:ext>
            </a:extLst>
          </p:cNvPr>
          <p:cNvSpPr>
            <a:spLocks noGrp="1"/>
          </p:cNvSpPr>
          <p:nvPr>
            <p:ph idx="1"/>
          </p:nvPr>
        </p:nvSpPr>
        <p:spPr>
          <a:xfrm>
            <a:off x="473136" y="2028825"/>
            <a:ext cx="5576303" cy="4351338"/>
          </a:xfrm>
        </p:spPr>
        <p:txBody>
          <a:bodyPr/>
          <a:lstStyle/>
          <a:p>
            <a:r>
              <a:rPr lang="en-US" dirty="0"/>
              <a:t>Improve communication</a:t>
            </a:r>
          </a:p>
          <a:p>
            <a:pPr lvl="1"/>
            <a:r>
              <a:rPr lang="en-US" dirty="0"/>
              <a:t>We want to help our audience to digest data</a:t>
            </a:r>
          </a:p>
          <a:p>
            <a:r>
              <a:rPr lang="en-US" dirty="0"/>
              <a:t>Raise value to our work</a:t>
            </a:r>
          </a:p>
          <a:p>
            <a:pPr lvl="1"/>
            <a:r>
              <a:rPr lang="en-US" dirty="0"/>
              <a:t>Take home messages are easy to identify</a:t>
            </a:r>
          </a:p>
          <a:p>
            <a:r>
              <a:rPr lang="en-US" dirty="0"/>
              <a:t>Describe the invisible</a:t>
            </a:r>
          </a:p>
          <a:p>
            <a:pPr lvl="1"/>
            <a:r>
              <a:rPr lang="en-US" dirty="0"/>
              <a:t>We measure imperceptible things: molecules, radiation, perceptions</a:t>
            </a:r>
          </a:p>
        </p:txBody>
      </p:sp>
      <p:pic>
        <p:nvPicPr>
          <p:cNvPr id="1028" name="Picture 4" descr="Neural networks to learn protein sequence–function relationships from deep  mutational scanning data | PNAS">
            <a:extLst>
              <a:ext uri="{FF2B5EF4-FFF2-40B4-BE49-F238E27FC236}">
                <a16:creationId xmlns:a16="http://schemas.microsoft.com/office/drawing/2014/main" id="{5738E943-2E07-4F4B-B98A-527DFB124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835" y="1829187"/>
            <a:ext cx="5304361" cy="39886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185933-BE3C-4BA1-AD10-695E9EC1821C}"/>
              </a:ext>
            </a:extLst>
          </p:cNvPr>
          <p:cNvSpPr txBox="1"/>
          <p:nvPr/>
        </p:nvSpPr>
        <p:spPr>
          <a:xfrm>
            <a:off x="10352015" y="5679347"/>
            <a:ext cx="1366849" cy="276999"/>
          </a:xfrm>
          <a:prstGeom prst="rect">
            <a:avLst/>
          </a:prstGeom>
          <a:noFill/>
        </p:spPr>
        <p:txBody>
          <a:bodyPr wrap="none" rtlCol="0">
            <a:spAutoFit/>
          </a:bodyPr>
          <a:lstStyle/>
          <a:p>
            <a:r>
              <a:rPr lang="en-US" sz="1200" dirty="0"/>
              <a:t>Gelman et al. 2021</a:t>
            </a:r>
          </a:p>
        </p:txBody>
      </p:sp>
    </p:spTree>
    <p:extLst>
      <p:ext uri="{BB962C8B-B14F-4D97-AF65-F5344CB8AC3E}">
        <p14:creationId xmlns:p14="http://schemas.microsoft.com/office/powerpoint/2010/main" val="40524970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9C20-E3B6-4357-959D-9CFB995923FA}"/>
              </a:ext>
            </a:extLst>
          </p:cNvPr>
          <p:cNvSpPr>
            <a:spLocks noGrp="1"/>
          </p:cNvSpPr>
          <p:nvPr>
            <p:ph type="title"/>
          </p:nvPr>
        </p:nvSpPr>
        <p:spPr>
          <a:xfrm>
            <a:off x="3454400" y="2766218"/>
            <a:ext cx="4673600" cy="1325563"/>
          </a:xfrm>
        </p:spPr>
        <p:txBody>
          <a:bodyPr>
            <a:normAutofit fontScale="90000"/>
          </a:bodyPr>
          <a:lstStyle/>
          <a:p>
            <a:r>
              <a:rPr lang="en-US" sz="5400" dirty="0"/>
              <a:t>Resources for you</a:t>
            </a:r>
          </a:p>
        </p:txBody>
      </p:sp>
    </p:spTree>
    <p:extLst>
      <p:ext uri="{BB962C8B-B14F-4D97-AF65-F5344CB8AC3E}">
        <p14:creationId xmlns:p14="http://schemas.microsoft.com/office/powerpoint/2010/main" val="20173076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CA90-85F3-4241-9FCB-28179E7685B4}"/>
              </a:ext>
            </a:extLst>
          </p:cNvPr>
          <p:cNvSpPr>
            <a:spLocks noGrp="1"/>
          </p:cNvSpPr>
          <p:nvPr>
            <p:ph type="title"/>
          </p:nvPr>
        </p:nvSpPr>
        <p:spPr/>
        <p:txBody>
          <a:bodyPr/>
          <a:lstStyle/>
          <a:p>
            <a:r>
              <a:rPr lang="en-US" dirty="0"/>
              <a:t>Resources for data visualization</a:t>
            </a:r>
          </a:p>
        </p:txBody>
      </p:sp>
      <p:pic>
        <p:nvPicPr>
          <p:cNvPr id="1026" name="Picture 2" descr="Page 1">
            <a:extLst>
              <a:ext uri="{FF2B5EF4-FFF2-40B4-BE49-F238E27FC236}">
                <a16:creationId xmlns:a16="http://schemas.microsoft.com/office/drawing/2014/main" id="{E1340B8A-28EC-4B85-8AFB-AE8527B53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7539" y="1494572"/>
            <a:ext cx="3896921" cy="5110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9650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5971-FAF6-4AEA-8FA9-B8E9F9C351B2}"/>
              </a:ext>
            </a:extLst>
          </p:cNvPr>
          <p:cNvSpPr>
            <a:spLocks noGrp="1"/>
          </p:cNvSpPr>
          <p:nvPr>
            <p:ph type="title"/>
          </p:nvPr>
        </p:nvSpPr>
        <p:spPr>
          <a:xfrm>
            <a:off x="228600" y="-180975"/>
            <a:ext cx="10515600" cy="1325563"/>
          </a:xfrm>
        </p:spPr>
        <p:txBody>
          <a:bodyPr/>
          <a:lstStyle/>
          <a:p>
            <a:r>
              <a:rPr lang="en-US" dirty="0"/>
              <a:t>Resources for data visualization</a:t>
            </a:r>
          </a:p>
        </p:txBody>
      </p:sp>
      <p:sp>
        <p:nvSpPr>
          <p:cNvPr id="3" name="Content Placeholder 2">
            <a:extLst>
              <a:ext uri="{FF2B5EF4-FFF2-40B4-BE49-F238E27FC236}">
                <a16:creationId xmlns:a16="http://schemas.microsoft.com/office/drawing/2014/main" id="{FC2931C1-9B6C-46BD-8A49-2D13A639E478}"/>
              </a:ext>
            </a:extLst>
          </p:cNvPr>
          <p:cNvSpPr>
            <a:spLocks noGrp="1"/>
          </p:cNvSpPr>
          <p:nvPr>
            <p:ph idx="1"/>
          </p:nvPr>
        </p:nvSpPr>
        <p:spPr>
          <a:xfrm>
            <a:off x="749300" y="990600"/>
            <a:ext cx="10604500" cy="5186363"/>
          </a:xfrm>
        </p:spPr>
        <p:txBody>
          <a:bodyPr>
            <a:normAutofit lnSpcReduction="10000"/>
          </a:bodyPr>
          <a:lstStyle/>
          <a:p>
            <a:endParaRPr lang="en-US" dirty="0"/>
          </a:p>
          <a:p>
            <a:r>
              <a:rPr lang="en-US" dirty="0"/>
              <a:t>Excel</a:t>
            </a:r>
          </a:p>
          <a:p>
            <a:endParaRPr lang="en-US" dirty="0"/>
          </a:p>
          <a:p>
            <a:endParaRPr lang="en-US" dirty="0"/>
          </a:p>
          <a:p>
            <a:r>
              <a:rPr lang="en-US" dirty="0"/>
              <a:t>R</a:t>
            </a:r>
          </a:p>
          <a:p>
            <a:r>
              <a:rPr lang="en-US" dirty="0"/>
              <a:t>Python</a:t>
            </a:r>
          </a:p>
          <a:p>
            <a:endParaRPr lang="en-US" dirty="0"/>
          </a:p>
          <a:p>
            <a:endParaRPr lang="en-US" dirty="0"/>
          </a:p>
          <a:p>
            <a:endParaRPr lang="en-US" dirty="0"/>
          </a:p>
          <a:p>
            <a:r>
              <a:rPr lang="en-US" dirty="0" err="1"/>
              <a:t>PowerBI</a:t>
            </a:r>
            <a:endParaRPr lang="en-US" dirty="0"/>
          </a:p>
          <a:p>
            <a:r>
              <a:rPr lang="en-US" dirty="0"/>
              <a:t>Tableau</a:t>
            </a:r>
          </a:p>
        </p:txBody>
      </p:sp>
      <p:pic>
        <p:nvPicPr>
          <p:cNvPr id="9218" name="Picture 2" descr="Data Visualization | Microsoft Power BI">
            <a:extLst>
              <a:ext uri="{FF2B5EF4-FFF2-40B4-BE49-F238E27FC236}">
                <a16:creationId xmlns:a16="http://schemas.microsoft.com/office/drawing/2014/main" id="{66A466ED-733F-4124-A719-6CA5FFB23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1275" y="4223855"/>
            <a:ext cx="4682925" cy="263414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ow to create a simple line chart in R – storybench">
            <a:extLst>
              <a:ext uri="{FF2B5EF4-FFF2-40B4-BE49-F238E27FC236}">
                <a16:creationId xmlns:a16="http://schemas.microsoft.com/office/drawing/2014/main" id="{4463E5EA-0341-4E7E-9627-83B72E727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893" y="876291"/>
            <a:ext cx="5943476" cy="334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8780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ED97-4F5D-494D-92EE-E0A6F55C1D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7D2F98-41F0-4C7E-AA26-DED0E8DE92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50B4C47-52C4-4396-9EDE-90781AA97679}"/>
              </a:ext>
            </a:extLst>
          </p:cNvPr>
          <p:cNvPicPr>
            <a:picLocks noChangeAspect="1"/>
          </p:cNvPicPr>
          <p:nvPr/>
        </p:nvPicPr>
        <p:blipFill>
          <a:blip r:embed="rId2"/>
          <a:stretch>
            <a:fillRect/>
          </a:stretch>
        </p:blipFill>
        <p:spPr>
          <a:xfrm>
            <a:off x="477474" y="605537"/>
            <a:ext cx="10485194" cy="5811838"/>
          </a:xfrm>
          <a:prstGeom prst="rect">
            <a:avLst/>
          </a:prstGeom>
        </p:spPr>
      </p:pic>
    </p:spTree>
    <p:extLst>
      <p:ext uri="{BB962C8B-B14F-4D97-AF65-F5344CB8AC3E}">
        <p14:creationId xmlns:p14="http://schemas.microsoft.com/office/powerpoint/2010/main" val="29568559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0F0C-7F74-4D84-8240-92A08ED9C2AB}"/>
              </a:ext>
            </a:extLst>
          </p:cNvPr>
          <p:cNvSpPr>
            <a:spLocks noGrp="1"/>
          </p:cNvSpPr>
          <p:nvPr>
            <p:ph type="title"/>
          </p:nvPr>
        </p:nvSpPr>
        <p:spPr>
          <a:xfrm>
            <a:off x="501515" y="-213715"/>
            <a:ext cx="10515600" cy="1325563"/>
          </a:xfrm>
        </p:spPr>
        <p:txBody>
          <a:bodyPr/>
          <a:lstStyle/>
          <a:p>
            <a:r>
              <a:rPr lang="en-US" dirty="0"/>
              <a:t>From Data to Viz</a:t>
            </a:r>
          </a:p>
        </p:txBody>
      </p:sp>
      <p:pic>
        <p:nvPicPr>
          <p:cNvPr id="4" name="Picture 3">
            <a:extLst>
              <a:ext uri="{FF2B5EF4-FFF2-40B4-BE49-F238E27FC236}">
                <a16:creationId xmlns:a16="http://schemas.microsoft.com/office/drawing/2014/main" id="{17B7E117-F3B3-4408-8E86-A6AB1F34CAE7}"/>
              </a:ext>
            </a:extLst>
          </p:cNvPr>
          <p:cNvPicPr>
            <a:picLocks noChangeAspect="1"/>
          </p:cNvPicPr>
          <p:nvPr/>
        </p:nvPicPr>
        <p:blipFill>
          <a:blip r:embed="rId2"/>
          <a:stretch>
            <a:fillRect/>
          </a:stretch>
        </p:blipFill>
        <p:spPr>
          <a:xfrm>
            <a:off x="449807" y="694101"/>
            <a:ext cx="6008102" cy="5842931"/>
          </a:xfrm>
          <a:prstGeom prst="rect">
            <a:avLst/>
          </a:prstGeom>
        </p:spPr>
      </p:pic>
      <p:pic>
        <p:nvPicPr>
          <p:cNvPr id="5" name="Picture 4">
            <a:extLst>
              <a:ext uri="{FF2B5EF4-FFF2-40B4-BE49-F238E27FC236}">
                <a16:creationId xmlns:a16="http://schemas.microsoft.com/office/drawing/2014/main" id="{30C34BCE-EC34-47B0-8590-DB1B3A2A5807}"/>
              </a:ext>
            </a:extLst>
          </p:cNvPr>
          <p:cNvPicPr>
            <a:picLocks noChangeAspect="1"/>
          </p:cNvPicPr>
          <p:nvPr/>
        </p:nvPicPr>
        <p:blipFill>
          <a:blip r:embed="rId3"/>
          <a:stretch>
            <a:fillRect/>
          </a:stretch>
        </p:blipFill>
        <p:spPr>
          <a:xfrm>
            <a:off x="6509617" y="945858"/>
            <a:ext cx="2805113" cy="2162175"/>
          </a:xfrm>
          <a:prstGeom prst="rect">
            <a:avLst/>
          </a:prstGeom>
        </p:spPr>
      </p:pic>
      <p:pic>
        <p:nvPicPr>
          <p:cNvPr id="6" name="Picture 5">
            <a:extLst>
              <a:ext uri="{FF2B5EF4-FFF2-40B4-BE49-F238E27FC236}">
                <a16:creationId xmlns:a16="http://schemas.microsoft.com/office/drawing/2014/main" id="{E4A74441-460E-4A24-8770-989FC7EAEA4A}"/>
              </a:ext>
            </a:extLst>
          </p:cNvPr>
          <p:cNvPicPr>
            <a:picLocks noChangeAspect="1"/>
          </p:cNvPicPr>
          <p:nvPr/>
        </p:nvPicPr>
        <p:blipFill>
          <a:blip r:embed="rId4"/>
          <a:stretch>
            <a:fillRect/>
          </a:stretch>
        </p:blipFill>
        <p:spPr>
          <a:xfrm>
            <a:off x="6613033" y="3108033"/>
            <a:ext cx="5578967" cy="3428999"/>
          </a:xfrm>
          <a:prstGeom prst="rect">
            <a:avLst/>
          </a:prstGeom>
        </p:spPr>
      </p:pic>
    </p:spTree>
    <p:extLst>
      <p:ext uri="{BB962C8B-B14F-4D97-AF65-F5344CB8AC3E}">
        <p14:creationId xmlns:p14="http://schemas.microsoft.com/office/powerpoint/2010/main" val="22331027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80E3-511B-4361-88C4-BAA2ABEDB8D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D7368F6-1F12-4C32-A8B4-43902B158B9B}"/>
              </a:ext>
            </a:extLst>
          </p:cNvPr>
          <p:cNvPicPr>
            <a:picLocks noGrp="1" noChangeAspect="1"/>
          </p:cNvPicPr>
          <p:nvPr>
            <p:ph idx="1"/>
          </p:nvPr>
        </p:nvPicPr>
        <p:blipFill>
          <a:blip r:embed="rId2"/>
          <a:stretch>
            <a:fillRect/>
          </a:stretch>
        </p:blipFill>
        <p:spPr>
          <a:xfrm>
            <a:off x="6905279" y="1788144"/>
            <a:ext cx="4991965" cy="4351338"/>
          </a:xfrm>
          <a:prstGeom prst="rect">
            <a:avLst/>
          </a:prstGeom>
        </p:spPr>
      </p:pic>
      <p:pic>
        <p:nvPicPr>
          <p:cNvPr id="5" name="Picture 4">
            <a:extLst>
              <a:ext uri="{FF2B5EF4-FFF2-40B4-BE49-F238E27FC236}">
                <a16:creationId xmlns:a16="http://schemas.microsoft.com/office/drawing/2014/main" id="{7B82205D-AC53-44A8-9C91-90209A1EE493}"/>
              </a:ext>
            </a:extLst>
          </p:cNvPr>
          <p:cNvPicPr>
            <a:picLocks noChangeAspect="1"/>
          </p:cNvPicPr>
          <p:nvPr/>
        </p:nvPicPr>
        <p:blipFill>
          <a:blip r:embed="rId3"/>
          <a:stretch>
            <a:fillRect/>
          </a:stretch>
        </p:blipFill>
        <p:spPr>
          <a:xfrm>
            <a:off x="131748" y="2097998"/>
            <a:ext cx="6422851" cy="4041484"/>
          </a:xfrm>
          <a:prstGeom prst="rect">
            <a:avLst/>
          </a:prstGeom>
        </p:spPr>
      </p:pic>
    </p:spTree>
    <p:extLst>
      <p:ext uri="{BB962C8B-B14F-4D97-AF65-F5344CB8AC3E}">
        <p14:creationId xmlns:p14="http://schemas.microsoft.com/office/powerpoint/2010/main" val="3662207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0B88-FA3C-4919-8F27-286B73998325}"/>
              </a:ext>
            </a:extLst>
          </p:cNvPr>
          <p:cNvSpPr>
            <a:spLocks noGrp="1"/>
          </p:cNvSpPr>
          <p:nvPr>
            <p:ph type="title"/>
          </p:nvPr>
        </p:nvSpPr>
        <p:spPr>
          <a:xfrm>
            <a:off x="5007528" y="-205326"/>
            <a:ext cx="10515600" cy="1325563"/>
          </a:xfrm>
        </p:spPr>
        <p:txBody>
          <a:bodyPr/>
          <a:lstStyle/>
          <a:p>
            <a:r>
              <a:rPr lang="en-US" dirty="0"/>
              <a:t>Get inspiration</a:t>
            </a:r>
          </a:p>
        </p:txBody>
      </p:sp>
      <p:pic>
        <p:nvPicPr>
          <p:cNvPr id="5" name="Content Placeholder 4">
            <a:extLst>
              <a:ext uri="{FF2B5EF4-FFF2-40B4-BE49-F238E27FC236}">
                <a16:creationId xmlns:a16="http://schemas.microsoft.com/office/drawing/2014/main" id="{5FBB0B4E-EF24-4FE4-A2EF-476959C6C0B0}"/>
              </a:ext>
            </a:extLst>
          </p:cNvPr>
          <p:cNvPicPr>
            <a:picLocks noGrp="1" noChangeAspect="1"/>
          </p:cNvPicPr>
          <p:nvPr>
            <p:ph idx="1"/>
          </p:nvPr>
        </p:nvPicPr>
        <p:blipFill>
          <a:blip r:embed="rId2"/>
          <a:stretch>
            <a:fillRect/>
          </a:stretch>
        </p:blipFill>
        <p:spPr>
          <a:xfrm>
            <a:off x="4886031" y="1120237"/>
            <a:ext cx="7632973" cy="4844439"/>
          </a:xfrm>
          <a:prstGeom prst="rect">
            <a:avLst/>
          </a:prstGeom>
        </p:spPr>
      </p:pic>
      <p:pic>
        <p:nvPicPr>
          <p:cNvPr id="4" name="Picture 3">
            <a:extLst>
              <a:ext uri="{FF2B5EF4-FFF2-40B4-BE49-F238E27FC236}">
                <a16:creationId xmlns:a16="http://schemas.microsoft.com/office/drawing/2014/main" id="{C9D9D76F-87BC-4CF5-9B5E-D724E4D9804A}"/>
              </a:ext>
            </a:extLst>
          </p:cNvPr>
          <p:cNvPicPr>
            <a:picLocks noChangeAspect="1"/>
          </p:cNvPicPr>
          <p:nvPr/>
        </p:nvPicPr>
        <p:blipFill>
          <a:blip r:embed="rId3"/>
          <a:stretch>
            <a:fillRect/>
          </a:stretch>
        </p:blipFill>
        <p:spPr>
          <a:xfrm>
            <a:off x="418750" y="365125"/>
            <a:ext cx="3766224" cy="5855516"/>
          </a:xfrm>
          <a:prstGeom prst="rect">
            <a:avLst/>
          </a:prstGeom>
        </p:spPr>
      </p:pic>
    </p:spTree>
    <p:extLst>
      <p:ext uri="{BB962C8B-B14F-4D97-AF65-F5344CB8AC3E}">
        <p14:creationId xmlns:p14="http://schemas.microsoft.com/office/powerpoint/2010/main" val="21939400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DF1F07B-CA2D-4220-BD3D-E018D9A3F949}"/>
              </a:ext>
            </a:extLst>
          </p:cNvPr>
          <p:cNvPicPr>
            <a:picLocks noChangeAspect="1"/>
          </p:cNvPicPr>
          <p:nvPr/>
        </p:nvPicPr>
        <p:blipFill>
          <a:blip r:embed="rId2"/>
          <a:stretch>
            <a:fillRect/>
          </a:stretch>
        </p:blipFill>
        <p:spPr>
          <a:xfrm>
            <a:off x="6779944" y="1262257"/>
            <a:ext cx="5412056" cy="4751822"/>
          </a:xfrm>
          <a:prstGeom prst="rect">
            <a:avLst/>
          </a:prstGeom>
          <a:solidFill>
            <a:schemeClr val="bg1"/>
          </a:solidFill>
        </p:spPr>
      </p:pic>
      <p:sp>
        <p:nvSpPr>
          <p:cNvPr id="5" name="Rectangle 4">
            <a:extLst>
              <a:ext uri="{FF2B5EF4-FFF2-40B4-BE49-F238E27FC236}">
                <a16:creationId xmlns:a16="http://schemas.microsoft.com/office/drawing/2014/main" id="{B7051BBD-17EC-4534-A977-483C96D58446}"/>
              </a:ext>
            </a:extLst>
          </p:cNvPr>
          <p:cNvSpPr/>
          <p:nvPr/>
        </p:nvSpPr>
        <p:spPr>
          <a:xfrm>
            <a:off x="203432" y="947956"/>
            <a:ext cx="5800143" cy="5693866"/>
          </a:xfrm>
          <a:prstGeom prst="rect">
            <a:avLst/>
          </a:prstGeom>
        </p:spPr>
        <p:txBody>
          <a:bodyPr wrap="square">
            <a:spAutoFit/>
          </a:bodyPr>
          <a:lstStyle/>
          <a:p>
            <a:r>
              <a:rPr lang="en-US" sz="1400" b="1" dirty="0"/>
              <a:t>Support in data:</a:t>
            </a:r>
          </a:p>
          <a:p>
            <a:pPr marL="214313" indent="-214313">
              <a:buFont typeface="Arial" panose="020B0604020202020204" pitchFamily="34" charset="0"/>
              <a:buChar char="•"/>
            </a:pPr>
            <a:r>
              <a:rPr lang="en-US" sz="1400" dirty="0"/>
              <a:t>Collection</a:t>
            </a:r>
          </a:p>
          <a:p>
            <a:pPr marL="214313" indent="-214313">
              <a:buFont typeface="Arial" panose="020B0604020202020204" pitchFamily="34" charset="0"/>
              <a:buChar char="•"/>
            </a:pPr>
            <a:r>
              <a:rPr lang="en-US" sz="1400" dirty="0"/>
              <a:t>Manipulation/wrangling</a:t>
            </a:r>
          </a:p>
          <a:p>
            <a:pPr marL="214313" indent="-214313">
              <a:buFont typeface="Arial" panose="020B0604020202020204" pitchFamily="34" charset="0"/>
              <a:buChar char="•"/>
            </a:pPr>
            <a:r>
              <a:rPr lang="en-US" sz="1400" dirty="0"/>
              <a:t>Analysis, Statistics</a:t>
            </a:r>
          </a:p>
          <a:p>
            <a:pPr marL="214313" indent="-214313">
              <a:buFont typeface="Arial" panose="020B0604020202020204" pitchFamily="34" charset="0"/>
              <a:buChar char="•"/>
            </a:pPr>
            <a:r>
              <a:rPr lang="en-US" sz="1400" dirty="0"/>
              <a:t>Visualization </a:t>
            </a:r>
          </a:p>
          <a:p>
            <a:pPr marL="214313" indent="-214313">
              <a:buFont typeface="Arial" panose="020B0604020202020204" pitchFamily="34" charset="0"/>
              <a:buChar char="•"/>
            </a:pPr>
            <a:r>
              <a:rPr lang="en-US" sz="1400" dirty="0"/>
              <a:t>Management, Archiving, Curation</a:t>
            </a:r>
          </a:p>
          <a:p>
            <a:endParaRPr lang="en-US" sz="1400" b="1" dirty="0"/>
          </a:p>
          <a:p>
            <a:r>
              <a:rPr lang="en-US" sz="1400" b="1" dirty="0"/>
              <a:t>Facilities:</a:t>
            </a:r>
          </a:p>
          <a:p>
            <a:pPr marL="214313" indent="-214313">
              <a:buFont typeface="Arial" panose="020B0604020202020204" pitchFamily="34" charset="0"/>
              <a:buChar char="•"/>
            </a:pPr>
            <a:r>
              <a:rPr lang="en-US" sz="1400" dirty="0" err="1"/>
              <a:t>DeLaMare</a:t>
            </a:r>
            <a:r>
              <a:rPr lang="en-US" sz="1400" dirty="0"/>
              <a:t> library Data Works South 18 computers</a:t>
            </a:r>
          </a:p>
          <a:p>
            <a:pPr marL="671513" lvl="1" indent="-214313">
              <a:buFont typeface="Arial" panose="020B0604020202020204" pitchFamily="34" charset="0"/>
              <a:buChar char="•"/>
            </a:pPr>
            <a:r>
              <a:rPr lang="en-US" sz="1400" dirty="0"/>
              <a:t>GIS/ Remote sensing software (QGIS, ArcGIS, </a:t>
            </a:r>
            <a:r>
              <a:rPr lang="en-US" sz="1400" dirty="0" err="1"/>
              <a:t>ArcPRO</a:t>
            </a:r>
            <a:r>
              <a:rPr lang="en-US" sz="1400" dirty="0"/>
              <a:t>, </a:t>
            </a:r>
            <a:r>
              <a:rPr lang="en-US" sz="1400" dirty="0" err="1"/>
              <a:t>Envi</a:t>
            </a:r>
            <a:r>
              <a:rPr lang="en-US" sz="1400" dirty="0"/>
              <a:t>, GRASS)</a:t>
            </a:r>
          </a:p>
          <a:p>
            <a:pPr marL="671513" lvl="1" indent="-214313">
              <a:buFont typeface="Arial" panose="020B0604020202020204" pitchFamily="34" charset="0"/>
              <a:buChar char="•"/>
            </a:pPr>
            <a:r>
              <a:rPr lang="en-US" sz="1400" dirty="0"/>
              <a:t>Computing &amp; Statistical (</a:t>
            </a:r>
            <a:r>
              <a:rPr lang="en-US" sz="1400" dirty="0" err="1"/>
              <a:t>Matlab</a:t>
            </a:r>
            <a:r>
              <a:rPr lang="en-US" sz="1400" dirty="0"/>
              <a:t>, SPSS, R, Python)</a:t>
            </a:r>
          </a:p>
          <a:p>
            <a:endParaRPr lang="en-US" sz="1400" dirty="0"/>
          </a:p>
          <a:p>
            <a:r>
              <a:rPr lang="en-US" sz="1400" b="1" dirty="0"/>
              <a:t>Consultations:</a:t>
            </a:r>
          </a:p>
          <a:p>
            <a:pPr marL="214313" indent="-214313">
              <a:buFont typeface="Arial" panose="020B0604020202020204" pitchFamily="34" charset="0"/>
              <a:buChar char="•"/>
            </a:pPr>
            <a:r>
              <a:rPr lang="en-US" sz="1400" dirty="0"/>
              <a:t>Appointment &amp; Office hours </a:t>
            </a:r>
          </a:p>
          <a:p>
            <a:pPr marL="671513" lvl="1" indent="-214313">
              <a:buFont typeface="Arial" panose="020B0604020202020204" pitchFamily="34" charset="0"/>
              <a:buChar char="•"/>
            </a:pPr>
            <a:r>
              <a:rPr lang="en-US" sz="1400" dirty="0"/>
              <a:t>Ashley - </a:t>
            </a:r>
            <a:r>
              <a:rPr lang="en-US" sz="1400" b="1" dirty="0"/>
              <a:t>Social Science Data, R, Statistics:</a:t>
            </a:r>
            <a:r>
              <a:rPr lang="en-US" sz="1400" dirty="0"/>
              <a:t> Tue &amp; Wed 2:30-4pm</a:t>
            </a:r>
          </a:p>
          <a:p>
            <a:pPr marL="671513" lvl="1" indent="-214313">
              <a:buFont typeface="Arial" panose="020B0604020202020204" pitchFamily="34" charset="0"/>
              <a:buChar char="•"/>
            </a:pPr>
            <a:r>
              <a:rPr lang="en-US" sz="1400" dirty="0"/>
              <a:t>Carlos - </a:t>
            </a:r>
            <a:r>
              <a:rPr lang="en-US" sz="1400" b="1" dirty="0"/>
              <a:t>Remote sensing, GIS, R, Research Data</a:t>
            </a:r>
            <a:r>
              <a:rPr lang="en-US" sz="1400" dirty="0"/>
              <a:t>: Tue &amp; Thu 2-3pm</a:t>
            </a:r>
          </a:p>
          <a:p>
            <a:pPr marL="671513" lvl="1" indent="-214313">
              <a:buFont typeface="Arial" panose="020B0604020202020204" pitchFamily="34" charset="0"/>
              <a:buChar char="•"/>
            </a:pPr>
            <a:r>
              <a:rPr lang="en-US" sz="1400" dirty="0"/>
              <a:t>Chrissy – </a:t>
            </a:r>
            <a:r>
              <a:rPr lang="en-US" sz="1400" b="1" dirty="0"/>
              <a:t>Geosciences data, GIS, Maps</a:t>
            </a:r>
            <a:r>
              <a:rPr lang="en-US" sz="1400" dirty="0"/>
              <a:t>: Mon &amp; Wed 3-5pm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Appointment only</a:t>
            </a:r>
          </a:p>
          <a:p>
            <a:pPr marL="671513" lvl="1" indent="-214313">
              <a:buFont typeface="Arial" panose="020B0604020202020204" pitchFamily="34" charset="0"/>
              <a:buChar char="•"/>
            </a:pPr>
            <a:r>
              <a:rPr lang="en-US" sz="1400" dirty="0"/>
              <a:t>Teresa – </a:t>
            </a:r>
            <a:r>
              <a:rPr lang="en-US" sz="1400" b="1" dirty="0"/>
              <a:t>Data management, social science data</a:t>
            </a:r>
          </a:p>
          <a:p>
            <a:pPr marL="671513" lvl="1" indent="-214313">
              <a:buFont typeface="Arial" panose="020B0604020202020204" pitchFamily="34" charset="0"/>
              <a:buChar char="•"/>
            </a:pPr>
            <a:r>
              <a:rPr lang="en-US" sz="1400" dirty="0"/>
              <a:t>Elena -  </a:t>
            </a:r>
            <a:r>
              <a:rPr lang="en-US" sz="1400" b="1" dirty="0"/>
              <a:t>Data management, health science data, meta-analysis</a:t>
            </a:r>
          </a:p>
          <a:p>
            <a:pPr marL="671513" lvl="1" indent="-214313">
              <a:buFont typeface="Arial" panose="020B0604020202020204" pitchFamily="34" charset="0"/>
              <a:buChar char="•"/>
            </a:pPr>
            <a:r>
              <a:rPr lang="en-US" sz="1400" dirty="0"/>
              <a:t>Challen - </a:t>
            </a:r>
            <a:r>
              <a:rPr lang="en-US" sz="1400" b="1" dirty="0"/>
              <a:t>Metadata</a:t>
            </a:r>
          </a:p>
          <a:p>
            <a:pPr marL="671513" lvl="1"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Google “UNR Data Services” or visit directly: 	</a:t>
            </a:r>
            <a:r>
              <a:rPr lang="en-US" sz="1400" dirty="0">
                <a:hlinkClick r:id="rId3"/>
              </a:rPr>
              <a:t>https://library.unr.edu/places/delamare/research-data-services</a:t>
            </a:r>
            <a:endParaRPr lang="en-US" sz="1400" dirty="0"/>
          </a:p>
        </p:txBody>
      </p:sp>
      <p:sp>
        <p:nvSpPr>
          <p:cNvPr id="6" name="Title 1">
            <a:extLst>
              <a:ext uri="{FF2B5EF4-FFF2-40B4-BE49-F238E27FC236}">
                <a16:creationId xmlns:a16="http://schemas.microsoft.com/office/drawing/2014/main" id="{B3E7032A-7FB1-45A9-AE68-FBB66202FEBD}"/>
              </a:ext>
            </a:extLst>
          </p:cNvPr>
          <p:cNvSpPr txBox="1">
            <a:spLocks/>
          </p:cNvSpPr>
          <p:nvPr/>
        </p:nvSpPr>
        <p:spPr>
          <a:xfrm>
            <a:off x="1545305" y="-46216"/>
            <a:ext cx="9245192" cy="994172"/>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UNR Libraries Research Data Services</a:t>
            </a:r>
          </a:p>
        </p:txBody>
      </p:sp>
    </p:spTree>
    <p:extLst>
      <p:ext uri="{BB962C8B-B14F-4D97-AF65-F5344CB8AC3E}">
        <p14:creationId xmlns:p14="http://schemas.microsoft.com/office/powerpoint/2010/main" val="16183988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C2CC8-74FF-CA33-18D0-5847DF2B7A6E}"/>
              </a:ext>
            </a:extLst>
          </p:cNvPr>
          <p:cNvSpPr>
            <a:spLocks noGrp="1"/>
          </p:cNvSpPr>
          <p:nvPr>
            <p:ph type="ctrTitle"/>
          </p:nvPr>
        </p:nvSpPr>
        <p:spPr>
          <a:xfrm>
            <a:off x="1364609" y="-1193800"/>
            <a:ext cx="9144000" cy="2387600"/>
          </a:xfrm>
        </p:spPr>
        <p:txBody>
          <a:bodyPr/>
          <a:lstStyle/>
          <a:p>
            <a:r>
              <a:rPr lang="en-US" dirty="0"/>
              <a:t>References to graphics used:</a:t>
            </a:r>
          </a:p>
        </p:txBody>
      </p:sp>
      <p:sp>
        <p:nvSpPr>
          <p:cNvPr id="3" name="Subtitle 2">
            <a:extLst>
              <a:ext uri="{FF2B5EF4-FFF2-40B4-BE49-F238E27FC236}">
                <a16:creationId xmlns:a16="http://schemas.microsoft.com/office/drawing/2014/main" id="{AB0AFDFC-3185-FA9B-968B-0ECFBDD215D7}"/>
              </a:ext>
            </a:extLst>
          </p:cNvPr>
          <p:cNvSpPr>
            <a:spLocks noGrp="1"/>
          </p:cNvSpPr>
          <p:nvPr>
            <p:ph type="subTitle" idx="1"/>
          </p:nvPr>
        </p:nvSpPr>
        <p:spPr>
          <a:xfrm>
            <a:off x="1070994" y="1580291"/>
            <a:ext cx="9144000" cy="1655762"/>
          </a:xfrm>
        </p:spPr>
        <p:txBody>
          <a:bodyPr>
            <a:normAutofit fontScale="25000" lnSpcReduction="20000"/>
          </a:bodyPr>
          <a:lstStyle/>
          <a:p>
            <a:pPr marL="571500" indent="-571500" algn="l">
              <a:buFont typeface="Arial" panose="020B0604020202020204" pitchFamily="34" charset="0"/>
              <a:buChar char="•"/>
            </a:pPr>
            <a:r>
              <a:rPr lang="en-US" sz="3600" dirty="0">
                <a:hlinkClick r:id="rId2"/>
              </a:rPr>
              <a:t>https://scds.github.io/ds-bytes/ScienceCommunication.html</a:t>
            </a:r>
            <a:endParaRPr lang="en-US" sz="3600" dirty="0"/>
          </a:p>
          <a:p>
            <a:pPr marL="571500" indent="-571500" algn="l">
              <a:buFont typeface="Arial" panose="020B0604020202020204" pitchFamily="34" charset="0"/>
              <a:buChar char="•"/>
            </a:pPr>
            <a:endParaRPr lang="en-US" sz="3600" dirty="0"/>
          </a:p>
          <a:p>
            <a:pPr marL="571500" indent="-571500" algn="l">
              <a:buFont typeface="Arial" panose="020B0604020202020204" pitchFamily="34" charset="0"/>
              <a:buChar char="•"/>
            </a:pPr>
            <a:r>
              <a:rPr lang="en-US" sz="3600" dirty="0">
                <a:hlinkClick r:id="rId3"/>
              </a:rPr>
              <a:t>https://www.youtube.com/watch?v=jt-VdyFzjj0&amp;ab_channel=NetworkoftheNationalLibraryofMedicine%5BNNLM%5D</a:t>
            </a:r>
            <a:endParaRPr lang="en-US" sz="3600" dirty="0"/>
          </a:p>
          <a:p>
            <a:pPr marL="571500" indent="-571500" algn="l">
              <a:buFont typeface="Arial" panose="020B0604020202020204" pitchFamily="34" charset="0"/>
              <a:buChar char="•"/>
            </a:pPr>
            <a:endParaRPr lang="en-US" sz="3600" dirty="0"/>
          </a:p>
          <a:p>
            <a:pPr marL="571500" indent="-571500" algn="l">
              <a:buFont typeface="Arial" panose="020B0604020202020204" pitchFamily="34" charset="0"/>
              <a:buChar char="•"/>
            </a:pPr>
            <a:r>
              <a:rPr lang="en-US" sz="3600" dirty="0">
                <a:hlinkClick r:id="rId4"/>
              </a:rPr>
              <a:t>https://library.ucsd.edu/about/contact-us/librarians-and-subject-specialists/stephanie-labou.html</a:t>
            </a:r>
            <a:endParaRPr lang="en-US" sz="3600" dirty="0"/>
          </a:p>
          <a:p>
            <a:pPr marL="571500" indent="-571500" algn="l">
              <a:buFont typeface="Arial" panose="020B0604020202020204" pitchFamily="34" charset="0"/>
              <a:buChar char="•"/>
            </a:pPr>
            <a:endParaRPr lang="en-US" sz="3600" dirty="0"/>
          </a:p>
          <a:p>
            <a:pPr marL="571500" indent="-571500" algn="l">
              <a:buFont typeface="Arial" panose="020B0604020202020204" pitchFamily="34" charset="0"/>
              <a:buChar char="•"/>
            </a:pPr>
            <a:r>
              <a:rPr lang="en-US" sz="3600" dirty="0">
                <a:hlinkClick r:id="rId5"/>
              </a:rPr>
              <a:t>https://www.toptal.com/designers/gui/principles-of-design-infographic#:~:text=There%20are%20twelve%20basic%20principles,that%20make%20sense%20to%20user</a:t>
            </a:r>
          </a:p>
          <a:p>
            <a:pPr marL="571500" indent="-571500" algn="l">
              <a:buFont typeface="Arial" panose="020B0604020202020204" pitchFamily="34" charset="0"/>
              <a:buChar char="•"/>
            </a:pPr>
            <a:r>
              <a:rPr lang="en-US" sz="3600" dirty="0">
                <a:hlinkClick r:id="rId5"/>
              </a:rPr>
              <a:t>‘</a:t>
            </a:r>
            <a:r>
              <a:rPr lang="en-US" sz="3600" dirty="0">
                <a:hlinkClick r:id="rId6"/>
              </a:rPr>
              <a:t>https://medium.economist.com/mistakes-weve-drawn-a-few-8cdd8a42d368</a:t>
            </a:r>
            <a:endParaRPr lang="en-US" sz="3600" dirty="0"/>
          </a:p>
          <a:p>
            <a:pPr marL="571500" indent="-571500" algn="l">
              <a:buFont typeface="Arial" panose="020B0604020202020204" pitchFamily="34" charset="0"/>
              <a:buChar char="•"/>
            </a:pPr>
            <a:endParaRPr lang="en-US" sz="3600" dirty="0"/>
          </a:p>
          <a:p>
            <a:pPr marL="571500" indent="-571500" algn="l">
              <a:buFont typeface="Arial" panose="020B0604020202020204" pitchFamily="34" charset="0"/>
              <a:buChar char="•"/>
            </a:pPr>
            <a:r>
              <a:rPr lang="en-US" sz="3600" dirty="0">
                <a:hlinkClick r:id="rId7"/>
              </a:rPr>
              <a:t>https://www.oldstreetsolutions.com/good-and-bad-data-visualization</a:t>
            </a:r>
            <a:endParaRPr lang="en-US" sz="3600" dirty="0"/>
          </a:p>
          <a:p>
            <a:pPr marL="571500" indent="-571500" algn="l">
              <a:buFont typeface="Arial" panose="020B0604020202020204" pitchFamily="34" charset="0"/>
              <a:buChar char="•"/>
            </a:pPr>
            <a:endParaRPr lang="en-US" sz="3600" dirty="0"/>
          </a:p>
          <a:p>
            <a:pPr marL="571500" indent="-571500" algn="l">
              <a:buFont typeface="Arial" panose="020B0604020202020204" pitchFamily="34" charset="0"/>
              <a:buChar char="•"/>
            </a:pPr>
            <a:r>
              <a:rPr lang="en-US" sz="3600" dirty="0">
                <a:hlinkClick r:id="rId8"/>
              </a:rPr>
              <a:t>https://www.businessinsider.com/the-27-worst-charts-of-all-time-2013-6</a:t>
            </a:r>
            <a:endParaRPr lang="en-US" sz="3600" dirty="0"/>
          </a:p>
          <a:p>
            <a:pPr marL="571500" indent="-571500" algn="l">
              <a:buFont typeface="Arial" panose="020B0604020202020204" pitchFamily="34" charset="0"/>
              <a:buChar char="•"/>
            </a:pPr>
            <a:r>
              <a:rPr lang="en-US" sz="3600" dirty="0">
                <a:hlinkClick r:id="rId9"/>
              </a:rPr>
              <a:t>https://online.hbs.edu/blog/post/bad-data-visualization</a:t>
            </a:r>
            <a:endParaRPr lang="en-US" sz="3600" dirty="0"/>
          </a:p>
          <a:p>
            <a:pPr marL="571500" indent="-571500" algn="l">
              <a:buFont typeface="Arial" panose="020B0604020202020204" pitchFamily="34" charset="0"/>
              <a:buChar char="•"/>
            </a:pPr>
            <a:r>
              <a:rPr lang="en-US" sz="3600" dirty="0">
                <a:hlinkClick r:id="rId10"/>
              </a:rPr>
              <a:t>https://www.datapine.com/blog/misleading-data-visualization-examples/</a:t>
            </a:r>
            <a:endParaRPr lang="en-US" sz="3600" dirty="0"/>
          </a:p>
          <a:p>
            <a:pPr marL="571500" indent="-571500" algn="l">
              <a:buFont typeface="Arial" panose="020B0604020202020204" pitchFamily="34" charset="0"/>
              <a:buChar char="•"/>
            </a:pPr>
            <a:endParaRPr lang="en-US" sz="3600" dirty="0"/>
          </a:p>
          <a:p>
            <a:pPr marL="571500" indent="-571500" algn="l">
              <a:buFont typeface="Arial" panose="020B0604020202020204" pitchFamily="34" charset="0"/>
              <a:buChar char="•"/>
            </a:pPr>
            <a:r>
              <a:rPr lang="en-US" sz="3600" dirty="0">
                <a:hlinkClick r:id="rId11"/>
              </a:rPr>
              <a:t>https://www.biostat.wisc.edu/~kbroman/topten_worstgraphs/</a:t>
            </a:r>
            <a:endParaRPr lang="en-US" sz="3600" dirty="0"/>
          </a:p>
          <a:p>
            <a:r>
              <a:rPr lang="en-US" dirty="0">
                <a:hlinkClick r:id="rId5"/>
              </a:rPr>
              <a:t>s</a:t>
            </a:r>
            <a:r>
              <a:rPr lang="en-US" dirty="0"/>
              <a:t>.</a:t>
            </a:r>
          </a:p>
          <a:p>
            <a:endParaRPr lang="en-US" dirty="0"/>
          </a:p>
          <a:p>
            <a:endParaRPr lang="en-US" dirty="0"/>
          </a:p>
        </p:txBody>
      </p:sp>
    </p:spTree>
    <p:extLst>
      <p:ext uri="{BB962C8B-B14F-4D97-AF65-F5344CB8AC3E}">
        <p14:creationId xmlns:p14="http://schemas.microsoft.com/office/powerpoint/2010/main" val="991325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CA48-C765-4CC3-B992-FD5445D444D6}"/>
              </a:ext>
            </a:extLst>
          </p:cNvPr>
          <p:cNvSpPr>
            <a:spLocks noGrp="1"/>
          </p:cNvSpPr>
          <p:nvPr>
            <p:ph type="title"/>
          </p:nvPr>
        </p:nvSpPr>
        <p:spPr/>
        <p:txBody>
          <a:bodyPr>
            <a:normAutofit/>
          </a:bodyPr>
          <a:lstStyle/>
          <a:p>
            <a:r>
              <a:rPr lang="en-US" b="1" dirty="0"/>
              <a:t>Data visualizations over time </a:t>
            </a:r>
            <a:br>
              <a:rPr lang="en-US" b="1" dirty="0"/>
            </a:br>
            <a:endParaRPr lang="en-US" dirty="0"/>
          </a:p>
        </p:txBody>
      </p:sp>
      <p:pic>
        <p:nvPicPr>
          <p:cNvPr id="25602" name="Picture 2" descr="Positions Of The Sun">
            <a:extLst>
              <a:ext uri="{FF2B5EF4-FFF2-40B4-BE49-F238E27FC236}">
                <a16:creationId xmlns:a16="http://schemas.microsoft.com/office/drawing/2014/main" id="{A0B43697-29A1-4F79-906B-BF8B9FBF9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4618"/>
            <a:ext cx="4811812" cy="269461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Playfair Imports Exports">
            <a:extLst>
              <a:ext uri="{FF2B5EF4-FFF2-40B4-BE49-F238E27FC236}">
                <a16:creationId xmlns:a16="http://schemas.microsoft.com/office/drawing/2014/main" id="{F54DA375-046F-4253-909D-90294DFED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540" y="1137284"/>
            <a:ext cx="3827450" cy="2827529"/>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https://www.owlnet.rice.edu/~labgroup/pdf/images/excelplot1.gif">
            <a:extLst>
              <a:ext uri="{FF2B5EF4-FFF2-40B4-BE49-F238E27FC236}">
                <a16:creationId xmlns:a16="http://schemas.microsoft.com/office/drawing/2014/main" id="{263DCC75-7B8C-4971-8EC8-F378748F2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229" y="1329325"/>
            <a:ext cx="3667771" cy="23651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3AD58B-F010-4636-9DF8-9D35A96D865A}"/>
              </a:ext>
            </a:extLst>
          </p:cNvPr>
          <p:cNvSpPr txBox="1"/>
          <p:nvPr/>
        </p:nvSpPr>
        <p:spPr>
          <a:xfrm>
            <a:off x="1763013" y="1061608"/>
            <a:ext cx="1074974" cy="369332"/>
          </a:xfrm>
          <a:prstGeom prst="rect">
            <a:avLst/>
          </a:prstGeom>
          <a:noFill/>
        </p:spPr>
        <p:txBody>
          <a:bodyPr wrap="none" rtlCol="0">
            <a:spAutoFit/>
          </a:bodyPr>
          <a:lstStyle/>
          <a:p>
            <a:r>
              <a:rPr lang="en-US" dirty="0"/>
              <a:t>X century</a:t>
            </a:r>
          </a:p>
        </p:txBody>
      </p:sp>
      <p:sp>
        <p:nvSpPr>
          <p:cNvPr id="10" name="TextBox 9">
            <a:extLst>
              <a:ext uri="{FF2B5EF4-FFF2-40B4-BE49-F238E27FC236}">
                <a16:creationId xmlns:a16="http://schemas.microsoft.com/office/drawing/2014/main" id="{17A6837A-558D-4A56-A859-5A398F41653C}"/>
              </a:ext>
            </a:extLst>
          </p:cNvPr>
          <p:cNvSpPr txBox="1"/>
          <p:nvPr/>
        </p:nvSpPr>
        <p:spPr>
          <a:xfrm>
            <a:off x="5963128" y="952618"/>
            <a:ext cx="1379545" cy="369332"/>
          </a:xfrm>
          <a:prstGeom prst="rect">
            <a:avLst/>
          </a:prstGeom>
          <a:noFill/>
        </p:spPr>
        <p:txBody>
          <a:bodyPr wrap="none" rtlCol="0">
            <a:spAutoFit/>
          </a:bodyPr>
          <a:lstStyle/>
          <a:p>
            <a:r>
              <a:rPr lang="en-US" dirty="0"/>
              <a:t>XVIII century</a:t>
            </a:r>
          </a:p>
        </p:txBody>
      </p:sp>
      <p:sp>
        <p:nvSpPr>
          <p:cNvPr id="11" name="TextBox 10">
            <a:extLst>
              <a:ext uri="{FF2B5EF4-FFF2-40B4-BE49-F238E27FC236}">
                <a16:creationId xmlns:a16="http://schemas.microsoft.com/office/drawing/2014/main" id="{DD8FC357-134E-4DCA-BA19-8E7CBF138F60}"/>
              </a:ext>
            </a:extLst>
          </p:cNvPr>
          <p:cNvSpPr txBox="1"/>
          <p:nvPr/>
        </p:nvSpPr>
        <p:spPr>
          <a:xfrm>
            <a:off x="9790578" y="959993"/>
            <a:ext cx="1195199" cy="369332"/>
          </a:xfrm>
          <a:prstGeom prst="rect">
            <a:avLst/>
          </a:prstGeom>
          <a:noFill/>
        </p:spPr>
        <p:txBody>
          <a:bodyPr wrap="none" rtlCol="0">
            <a:spAutoFit/>
          </a:bodyPr>
          <a:lstStyle/>
          <a:p>
            <a:r>
              <a:rPr lang="en-US" dirty="0"/>
              <a:t>XX century</a:t>
            </a:r>
          </a:p>
        </p:txBody>
      </p:sp>
      <p:pic>
        <p:nvPicPr>
          <p:cNvPr id="25608" name="Picture 8" descr="Top 7 Trends in Data Visualization Software for 2019 | LaptrinhX">
            <a:extLst>
              <a:ext uri="{FF2B5EF4-FFF2-40B4-BE49-F238E27FC236}">
                <a16:creationId xmlns:a16="http://schemas.microsoft.com/office/drawing/2014/main" id="{3CBA12C2-81A9-4536-B634-E8EB9FB7797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458546" y="4334145"/>
            <a:ext cx="4388708" cy="230397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3DD7F6A-384F-4E3C-8FEA-DCD6F4D9C752}"/>
              </a:ext>
            </a:extLst>
          </p:cNvPr>
          <p:cNvSpPr txBox="1"/>
          <p:nvPr/>
        </p:nvSpPr>
        <p:spPr>
          <a:xfrm>
            <a:off x="6096000" y="4031741"/>
            <a:ext cx="1252907" cy="369332"/>
          </a:xfrm>
          <a:prstGeom prst="rect">
            <a:avLst/>
          </a:prstGeom>
          <a:noFill/>
        </p:spPr>
        <p:txBody>
          <a:bodyPr wrap="none" rtlCol="0">
            <a:spAutoFit/>
          </a:bodyPr>
          <a:lstStyle/>
          <a:p>
            <a:r>
              <a:rPr lang="en-US" dirty="0"/>
              <a:t>XXI century</a:t>
            </a:r>
          </a:p>
        </p:txBody>
      </p:sp>
      <p:sp>
        <p:nvSpPr>
          <p:cNvPr id="3" name="Rectangle 2">
            <a:extLst>
              <a:ext uri="{FF2B5EF4-FFF2-40B4-BE49-F238E27FC236}">
                <a16:creationId xmlns:a16="http://schemas.microsoft.com/office/drawing/2014/main" id="{3546EBEC-38FF-41D1-ABA3-0111677BE906}"/>
              </a:ext>
            </a:extLst>
          </p:cNvPr>
          <p:cNvSpPr/>
          <p:nvPr/>
        </p:nvSpPr>
        <p:spPr>
          <a:xfrm>
            <a:off x="8129729" y="6384208"/>
            <a:ext cx="788999" cy="253916"/>
          </a:xfrm>
          <a:prstGeom prst="rect">
            <a:avLst/>
          </a:prstGeom>
        </p:spPr>
        <p:txBody>
          <a:bodyPr wrap="none">
            <a:spAutoFit/>
          </a:bodyPr>
          <a:lstStyle/>
          <a:p>
            <a:r>
              <a:rPr lang="en-US" sz="1050" dirty="0" err="1">
                <a:solidFill>
                  <a:schemeClr val="bg1"/>
                </a:solidFill>
              </a:rPr>
              <a:t>FineReport</a:t>
            </a:r>
            <a:endParaRPr lang="en-US" sz="1050" dirty="0">
              <a:solidFill>
                <a:schemeClr val="bg1"/>
              </a:solidFill>
            </a:endParaRPr>
          </a:p>
        </p:txBody>
      </p:sp>
    </p:spTree>
    <p:extLst>
      <p:ext uri="{BB962C8B-B14F-4D97-AF65-F5344CB8AC3E}">
        <p14:creationId xmlns:p14="http://schemas.microsoft.com/office/powerpoint/2010/main" val="9862905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20730</TotalTime>
  <Words>1001</Words>
  <Application>Microsoft Macintosh PowerPoint</Application>
  <PresentationFormat>Widescreen</PresentationFormat>
  <Paragraphs>192</Paragraphs>
  <Slides>88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Benton</vt:lpstr>
      <vt:lpstr>Calibri</vt:lpstr>
      <vt:lpstr>Calibri Light</vt:lpstr>
      <vt:lpstr>nyt-franklin</vt:lpstr>
      <vt:lpstr>Office Theme</vt:lpstr>
      <vt:lpstr>Effective data visualizations</vt:lpstr>
      <vt:lpstr>Purpose</vt:lpstr>
      <vt:lpstr>Agenda </vt:lpstr>
      <vt:lpstr>Data visualization </vt:lpstr>
      <vt:lpstr>Why do we make data visualizations? </vt:lpstr>
      <vt:lpstr>Why do we make data visualizations? </vt:lpstr>
      <vt:lpstr>We are visual learners! </vt:lpstr>
      <vt:lpstr>Why is data visualization important? </vt:lpstr>
      <vt:lpstr>Data visualizations over time  </vt:lpstr>
      <vt:lpstr>What happens with bad visualizations?</vt:lpstr>
      <vt:lpstr>Poor viz design makes information lie</vt:lpstr>
      <vt:lpstr>Poor viz design makes information invisible</vt:lpstr>
      <vt:lpstr>Poor viz design leads to misleading information</vt:lpstr>
      <vt:lpstr>Poor viz design makes information confusing</vt:lpstr>
      <vt:lpstr>Poor viz design makes us loose credibility </vt:lpstr>
      <vt:lpstr>Best practices for Data Viz – Design principles </vt:lpstr>
      <vt:lpstr>Information graphics</vt:lpstr>
      <vt:lpstr>Directory of visualizations</vt:lpstr>
      <vt:lpstr>PowerPoint Presentation</vt:lpstr>
      <vt:lpstr>Some design principles</vt:lpstr>
      <vt:lpstr>Know your audience</vt:lpstr>
      <vt:lpstr>Minimize cognitive load</vt:lpstr>
      <vt:lpstr>Build on preexisting associations</vt:lpstr>
      <vt:lpstr>Fewer colors and use them constantly</vt:lpstr>
      <vt:lpstr>Use fewer colors and use them constantly</vt:lpstr>
      <vt:lpstr>Fewer colors and use them constantly</vt:lpstr>
      <vt:lpstr>Fewer colors and use them constantly</vt:lpstr>
      <vt:lpstr>Higher contrast for accessibility</vt:lpstr>
      <vt:lpstr>Higher contrast for accessibility</vt:lpstr>
      <vt:lpstr>Color as a tool to highlight  (salience)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suggestions:</vt:lpstr>
      <vt:lpstr>Avoid 3d graphs</vt:lpstr>
      <vt:lpstr>Avoid 3d graphs</vt:lpstr>
      <vt:lpstr>PowerPoint Presentation</vt:lpstr>
      <vt:lpstr>PowerPoint Presentation</vt:lpstr>
      <vt:lpstr>Additional tips</vt:lpstr>
      <vt:lpstr>Let’s practice by evaluating some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good, the bad, and the ugly of visualizations (Bad, ugly, good)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a step further: Make a story graph!</vt:lpstr>
      <vt:lpstr>Take a step further: Make a story graph</vt:lpstr>
      <vt:lpstr>PowerPoint Presentation</vt:lpstr>
      <vt:lpstr>PowerPoint Presentation</vt:lpstr>
      <vt:lpstr>PowerPoint Presentation</vt:lpstr>
      <vt:lpstr>PowerPoint Presentation</vt:lpstr>
      <vt:lpstr>PowerPoint Presentation</vt:lpstr>
      <vt:lpstr>PowerPoint Presentation</vt:lpstr>
      <vt:lpstr>Take home messages</vt:lpstr>
      <vt:lpstr>Resources for you</vt:lpstr>
      <vt:lpstr>Resources for data visualization</vt:lpstr>
      <vt:lpstr>Resources for data visualization</vt:lpstr>
      <vt:lpstr>PowerPoint Presentation</vt:lpstr>
      <vt:lpstr>From Data to Viz</vt:lpstr>
      <vt:lpstr>PowerPoint Presentation</vt:lpstr>
      <vt:lpstr>Get inspiration</vt:lpstr>
      <vt:lpstr>PowerPoint Presentation</vt:lpstr>
      <vt:lpstr>References to graphics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 Ramirez Reyes</dc:creator>
  <cp:lastModifiedBy>Cassandra K Hui</cp:lastModifiedBy>
  <cp:revision>134</cp:revision>
  <dcterms:created xsi:type="dcterms:W3CDTF">2023-03-01T00:36:37Z</dcterms:created>
  <dcterms:modified xsi:type="dcterms:W3CDTF">2025-01-17T18:03:28Z</dcterms:modified>
</cp:coreProperties>
</file>